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301" r:id="rId2"/>
    <p:sldId id="302" r:id="rId3"/>
    <p:sldId id="288" r:id="rId4"/>
    <p:sldId id="289" r:id="rId5"/>
    <p:sldId id="293" r:id="rId6"/>
    <p:sldId id="295" r:id="rId7"/>
    <p:sldId id="257" r:id="rId8"/>
    <p:sldId id="258" r:id="rId9"/>
    <p:sldId id="261" r:id="rId10"/>
    <p:sldId id="263" r:id="rId11"/>
    <p:sldId id="266" r:id="rId12"/>
    <p:sldId id="267" r:id="rId13"/>
    <p:sldId id="270" r:id="rId14"/>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845" autoAdjust="0"/>
    <p:restoredTop sz="91095" autoAdjust="0"/>
  </p:normalViewPr>
  <p:slideViewPr>
    <p:cSldViewPr>
      <p:cViewPr>
        <p:scale>
          <a:sx n="100" d="100"/>
          <a:sy n="100" d="100"/>
        </p:scale>
        <p:origin x="-474" y="-174"/>
      </p:cViewPr>
      <p:guideLst>
        <p:guide orient="horz" pos="1621"/>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2982BE-E1DD-46AA-B436-8CD6AC69467B}" type="datetimeFigureOut">
              <a:rPr lang="zh-CN" altLang="en-US" smtClean="0"/>
              <a:pPr/>
              <a:t>2014-5-28</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72BFB9-89EC-4669-B52D-216603A4F774}"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1" smtClean="0">
                <a:latin typeface="Times New Roman" pitchFamily="18" charset="0"/>
                <a:cs typeface="Times New Roman" pitchFamily="18" charset="0"/>
              </a:rPr>
              <a:t>ICMP</a:t>
            </a:r>
            <a:r>
              <a:rPr lang="zh-CN" altLang="en-US" sz="1200" b="1" smtClean="0">
                <a:latin typeface="Times New Roman" pitchFamily="18" charset="0"/>
                <a:cs typeface="Times New Roman" pitchFamily="18" charset="0"/>
              </a:rPr>
              <a:t>本身是网络层的一个协议，用于在</a:t>
            </a:r>
            <a:r>
              <a:rPr lang="en-US" altLang="zh-CN" sz="1200" b="1" smtClean="0">
                <a:latin typeface="Times New Roman" pitchFamily="18" charset="0"/>
                <a:cs typeface="Times New Roman" pitchFamily="18" charset="0"/>
              </a:rPr>
              <a:t>IP</a:t>
            </a:r>
            <a:r>
              <a:rPr lang="zh-CN" altLang="en-US" sz="1200" b="1" smtClean="0">
                <a:latin typeface="Times New Roman" pitchFamily="18" charset="0"/>
                <a:cs typeface="Times New Roman" pitchFamily="18" charset="0"/>
              </a:rPr>
              <a:t>主机、路由器之间传递控制消息，它的报文要封装成</a:t>
            </a:r>
            <a:r>
              <a:rPr lang="en-US" altLang="zh-CN" sz="1200" b="1" smtClean="0">
                <a:latin typeface="Times New Roman" pitchFamily="18" charset="0"/>
                <a:cs typeface="Times New Roman" pitchFamily="18" charset="0"/>
              </a:rPr>
              <a:t>IP</a:t>
            </a:r>
            <a:r>
              <a:rPr lang="zh-CN" altLang="en-US" sz="1200" b="1" smtClean="0">
                <a:latin typeface="Times New Roman" pitchFamily="18" charset="0"/>
                <a:cs typeface="Times New Roman" pitchFamily="18" charset="0"/>
              </a:rPr>
              <a:t>分组，然后再传送给数据链路层。</a:t>
            </a:r>
            <a:endParaRPr lang="en-US" altLang="zh-CN" sz="1200" b="1"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1200" smtClean="0">
                <a:solidFill>
                  <a:srgbClr val="1A3868"/>
                </a:solidFill>
                <a:latin typeface="Times New Roman" pitchFamily="18" charset="0"/>
                <a:cs typeface="Times New Roman" pitchFamily="18" charset="0"/>
              </a:rPr>
              <a:t>设计的初衷是用于</a:t>
            </a:r>
            <a:r>
              <a:rPr lang="en-US" altLang="en-US" sz="1200" kern="1200" smtClean="0">
                <a:solidFill>
                  <a:srgbClr val="1A3868"/>
                </a:solidFill>
                <a:latin typeface="Times New Roman" pitchFamily="18" charset="0"/>
                <a:cs typeface="Times New Roman" pitchFamily="18" charset="0"/>
              </a:rPr>
              <a:t>IP</a:t>
            </a:r>
            <a:r>
              <a:rPr lang="zh-CN" altLang="en-US" sz="1200" kern="1200" smtClean="0">
                <a:solidFill>
                  <a:srgbClr val="1A3868"/>
                </a:solidFill>
                <a:latin typeface="Times New Roman" pitchFamily="18" charset="0"/>
                <a:cs typeface="Times New Roman" pitchFamily="18" charset="0"/>
              </a:rPr>
              <a:t>协议在执行过程中的出错报告，严格地说是由路由器来向源主机报告传输差错的原因；</a:t>
            </a:r>
            <a:endParaRPr lang="en-US" altLang="zh-CN" sz="1200" kern="1200" smtClean="0">
              <a:solidFill>
                <a:srgbClr val="1A3868"/>
              </a:solidFill>
              <a:latin typeface="Times New Roman" pitchFamily="18" charset="0"/>
              <a:cs typeface="Times New Roman" pitchFamily="18" charset="0"/>
            </a:endParaRPr>
          </a:p>
          <a:p>
            <a:endParaRPr lang="zh-CN" altLang="en-US"/>
          </a:p>
        </p:txBody>
      </p:sp>
      <p:sp>
        <p:nvSpPr>
          <p:cNvPr id="4" name="灯片编号占位符 3"/>
          <p:cNvSpPr>
            <a:spLocks noGrp="1"/>
          </p:cNvSpPr>
          <p:nvPr>
            <p:ph type="sldNum" sz="quarter" idx="10"/>
          </p:nvPr>
        </p:nvSpPr>
        <p:spPr/>
        <p:txBody>
          <a:bodyPr/>
          <a:lstStyle/>
          <a:p>
            <a:fld id="{2672BFB9-89EC-4669-B52D-216603A4F774}" type="slidenum">
              <a:rPr lang="zh-CN" altLang="en-US" smtClean="0"/>
              <a:pPr/>
              <a:t>3</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pPr>
              <a:defRPr/>
            </a:pPr>
            <a:r>
              <a:rPr lang="zh-CN" altLang="en-US" b="1" smtClean="0">
                <a:latin typeface="Times New Roman" pitchFamily="18" charset="0"/>
                <a:cs typeface="Times New Roman" pitchFamily="18" charset="0"/>
              </a:rPr>
              <a:t>边界路由器结构分为两部分： 分类器（</a:t>
            </a:r>
            <a:r>
              <a:rPr lang="en-US" altLang="zh-CN" b="1" smtClean="0">
                <a:latin typeface="Times New Roman" pitchFamily="18" charset="0"/>
                <a:cs typeface="Times New Roman" pitchFamily="18" charset="0"/>
              </a:rPr>
              <a:t>classifier</a:t>
            </a:r>
            <a:r>
              <a:rPr lang="zh-CN" altLang="en-US" b="1" smtClean="0">
                <a:latin typeface="Times New Roman" pitchFamily="18" charset="0"/>
                <a:cs typeface="Times New Roman" pitchFamily="18" charset="0"/>
              </a:rPr>
              <a:t>）调节器（</a:t>
            </a:r>
            <a:r>
              <a:rPr lang="en-US" altLang="zh-CN" b="1" smtClean="0">
                <a:latin typeface="Times New Roman" pitchFamily="18" charset="0"/>
                <a:cs typeface="Times New Roman" pitchFamily="18" charset="0"/>
              </a:rPr>
              <a:t>conditioner</a:t>
            </a:r>
            <a:r>
              <a:rPr lang="zh-CN" altLang="en-US" b="1" smtClean="0">
                <a:latin typeface="Times New Roman" pitchFamily="18" charset="0"/>
                <a:cs typeface="Times New Roman" pitchFamily="18" charset="0"/>
              </a:rPr>
              <a:t>）</a:t>
            </a:r>
            <a:endParaRPr lang="en-US" altLang="zh-CN" b="1" smtClean="0">
              <a:latin typeface="Times New Roman" pitchFamily="18" charset="0"/>
              <a:cs typeface="Times New Roman" pitchFamily="18" charset="0"/>
            </a:endParaRPr>
          </a:p>
          <a:p>
            <a:pPr>
              <a:defRPr/>
            </a:pPr>
            <a:r>
              <a:rPr lang="zh-CN" altLang="en-US" b="1" smtClean="0">
                <a:latin typeface="Times New Roman" pitchFamily="18" charset="0"/>
                <a:cs typeface="Times New Roman" pitchFamily="18" charset="0"/>
              </a:rPr>
              <a:t>调节器由三部分组成：计量器（</a:t>
            </a:r>
            <a:r>
              <a:rPr lang="en-US" altLang="zh-CN" b="1" smtClean="0">
                <a:latin typeface="Times New Roman" pitchFamily="18" charset="0"/>
                <a:cs typeface="Times New Roman" pitchFamily="18" charset="0"/>
              </a:rPr>
              <a:t>meter</a:t>
            </a:r>
            <a:r>
              <a:rPr lang="zh-CN" altLang="en-US" b="1" smtClean="0">
                <a:latin typeface="Times New Roman" pitchFamily="18" charset="0"/>
                <a:cs typeface="Times New Roman" pitchFamily="18" charset="0"/>
              </a:rPr>
              <a:t>）、标识器（</a:t>
            </a:r>
            <a:r>
              <a:rPr lang="en-US" altLang="zh-CN" b="1" smtClean="0">
                <a:latin typeface="Times New Roman" pitchFamily="18" charset="0"/>
                <a:cs typeface="Times New Roman" pitchFamily="18" charset="0"/>
              </a:rPr>
              <a:t>marker</a:t>
            </a:r>
            <a:r>
              <a:rPr lang="zh-CN" altLang="en-US" b="1" smtClean="0">
                <a:latin typeface="Times New Roman" pitchFamily="18" charset="0"/>
                <a:cs typeface="Times New Roman" pitchFamily="18" charset="0"/>
              </a:rPr>
              <a:t>）、整形器（</a:t>
            </a:r>
            <a:r>
              <a:rPr lang="en-US" altLang="zh-CN" b="1" smtClean="0">
                <a:latin typeface="Times New Roman" pitchFamily="18" charset="0"/>
                <a:cs typeface="Times New Roman" pitchFamily="18" charset="0"/>
              </a:rPr>
              <a:t>shaper</a:t>
            </a:r>
            <a:r>
              <a:rPr lang="zh-CN" altLang="en-US" b="1" smtClean="0">
                <a:latin typeface="Times New Roman" pitchFamily="18" charset="0"/>
                <a:cs typeface="Times New Roman" pitchFamily="18" charset="0"/>
              </a:rPr>
              <a:t>）</a:t>
            </a:r>
            <a:endParaRPr lang="en-US" altLang="zh-CN" b="1" smtClean="0">
              <a:latin typeface="Times New Roman" pitchFamily="18" charset="0"/>
              <a:cs typeface="Times New Roman" pitchFamily="18" charset="0"/>
            </a:endParaRPr>
          </a:p>
          <a:p>
            <a:pPr>
              <a:defRPr/>
            </a:pPr>
            <a:r>
              <a:rPr lang="zh-CN" altLang="en-US" sz="1200" b="1" smtClean="0">
                <a:latin typeface="Times New Roman" pitchFamily="18" charset="0"/>
                <a:cs typeface="Times New Roman" pitchFamily="18" charset="0"/>
              </a:rPr>
              <a:t>分类器根据进入的分组的源与目的</a:t>
            </a:r>
            <a:r>
              <a:rPr lang="en-US" altLang="zh-CN" sz="1200" b="1" smtClean="0">
                <a:latin typeface="Times New Roman" pitchFamily="18" charset="0"/>
                <a:cs typeface="Times New Roman" pitchFamily="18" charset="0"/>
              </a:rPr>
              <a:t>IP</a:t>
            </a:r>
            <a:r>
              <a:rPr lang="zh-CN" altLang="en-US" sz="1200" b="1" smtClean="0">
                <a:latin typeface="Times New Roman" pitchFamily="18" charset="0"/>
                <a:cs typeface="Times New Roman" pitchFamily="18" charset="0"/>
              </a:rPr>
              <a:t>地址、源端口与目的端口号，以及分组标示进行分类，然后交给标识器；计量器根据事先商定的服务等级协定，不断地检测分组实时的速率，并将速率的统计信息传送给标识器与整形器；标识器在分组头的</a:t>
            </a:r>
            <a:r>
              <a:rPr lang="en-US" altLang="zh-CN" sz="1200" b="1" smtClean="0">
                <a:latin typeface="Times New Roman" pitchFamily="18" charset="0"/>
                <a:cs typeface="Times New Roman" pitchFamily="18" charset="0"/>
              </a:rPr>
              <a:t>DS</a:t>
            </a:r>
            <a:r>
              <a:rPr lang="zh-CN" altLang="en-US" sz="1200" b="1" smtClean="0">
                <a:latin typeface="Times New Roman" pitchFamily="18" charset="0"/>
                <a:cs typeface="Times New Roman" pitchFamily="18" charset="0"/>
              </a:rPr>
              <a:t>标识字段中标记适当的</a:t>
            </a:r>
            <a:r>
              <a:rPr lang="en-US" altLang="zh-CN" sz="1200" b="1" smtClean="0">
                <a:latin typeface="Times New Roman" pitchFamily="18" charset="0"/>
                <a:cs typeface="Times New Roman" pitchFamily="18" charset="0"/>
              </a:rPr>
              <a:t>DSCP</a:t>
            </a:r>
            <a:r>
              <a:rPr lang="zh-CN" altLang="en-US" sz="1200" b="1" smtClean="0">
                <a:latin typeface="Times New Roman" pitchFamily="18" charset="0"/>
                <a:cs typeface="Times New Roman" pitchFamily="18" charset="0"/>
              </a:rPr>
              <a:t>的值；整形器设置有缓冲区，使用标准的令牌桶、漏斗桶等算法，通过延迟或丢弃的方法，使分组传输符合传输调节（</a:t>
            </a:r>
            <a:r>
              <a:rPr lang="en-US" altLang="zh-CN" sz="1200" b="1" smtClean="0">
                <a:latin typeface="Times New Roman" pitchFamily="18" charset="0"/>
                <a:cs typeface="Times New Roman" pitchFamily="18" charset="0"/>
              </a:rPr>
              <a:t>TCA</a:t>
            </a:r>
            <a:r>
              <a:rPr lang="zh-CN" altLang="en-US" sz="1200" b="1" smtClean="0">
                <a:latin typeface="Times New Roman" pitchFamily="18" charset="0"/>
                <a:cs typeface="Times New Roman" pitchFamily="18" charset="0"/>
              </a:rPr>
              <a:t>）协议的规范</a:t>
            </a:r>
            <a:endParaRPr lang="zh-CN" altLang="en-US" b="1" smtClean="0">
              <a:latin typeface="Times New Roman" pitchFamily="18" charset="0"/>
              <a:cs typeface="Times New Roman" pitchFamily="18" charset="0"/>
            </a:endParaRPr>
          </a:p>
          <a:p>
            <a:endParaRPr lang="zh-CN" altLang="en-US"/>
          </a:p>
        </p:txBody>
      </p:sp>
      <p:sp>
        <p:nvSpPr>
          <p:cNvPr id="4" name="灯片编号占位符 3"/>
          <p:cNvSpPr>
            <a:spLocks noGrp="1"/>
          </p:cNvSpPr>
          <p:nvPr>
            <p:ph type="sldNum" sz="quarter" idx="10"/>
          </p:nvPr>
        </p:nvSpPr>
        <p:spPr/>
        <p:txBody>
          <a:bodyPr/>
          <a:lstStyle/>
          <a:p>
            <a:fld id="{2672BFB9-89EC-4669-B52D-216603A4F774}" type="slidenum">
              <a:rPr lang="zh-CN" altLang="en-US" smtClean="0"/>
              <a:pPr/>
              <a:t>13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pPr>
              <a:defRPr/>
            </a:pPr>
            <a:r>
              <a:rPr lang="zh-CN" altLang="en-US" sz="1200" u="sng" smtClean="0"/>
              <a:t>目的不可到达分组又可以进一步分为</a:t>
            </a:r>
            <a:r>
              <a:rPr lang="zh-CN" altLang="en-US" sz="1200" smtClean="0"/>
              <a:t>：</a:t>
            </a:r>
            <a:r>
              <a:rPr lang="zh-CN" altLang="en-US" sz="1200" b="1" smtClean="0">
                <a:latin typeface="Times New Roman" pitchFamily="18" charset="0"/>
                <a:cs typeface="Times New Roman" pitchFamily="18" charset="0"/>
              </a:rPr>
              <a:t>网络不可到达、主机不可到达、协议不可到达、端口不可到达、源路由选择不能完成、目的网络不可知、目的主机不可知。  当路由器或主机因拥塞而丢弃一个分组时，路由器向该分组的发送站发送源抑制报文；  路由器转发分组时，生存时间</a:t>
            </a:r>
            <a:r>
              <a:rPr lang="en-US" altLang="zh-CN" sz="1200" b="1" smtClean="0">
                <a:latin typeface="Times New Roman" pitchFamily="18" charset="0"/>
                <a:cs typeface="Times New Roman" pitchFamily="18" charset="0"/>
              </a:rPr>
              <a:t>TTL</a:t>
            </a:r>
            <a:r>
              <a:rPr lang="zh-CN" altLang="en-US" sz="1200" b="1" smtClean="0">
                <a:latin typeface="Times New Roman" pitchFamily="18" charset="0"/>
                <a:cs typeface="Times New Roman" pitchFamily="18" charset="0"/>
              </a:rPr>
              <a:t>字段的值减</a:t>
            </a:r>
            <a:r>
              <a:rPr lang="en-US" altLang="zh-CN" sz="1200" b="1" smtClean="0">
                <a:latin typeface="Times New Roman" pitchFamily="18" charset="0"/>
                <a:cs typeface="Times New Roman" pitchFamily="18" charset="0"/>
              </a:rPr>
              <a:t>1</a:t>
            </a:r>
            <a:r>
              <a:rPr lang="zh-CN" altLang="en-US" sz="1200" b="1" smtClean="0">
                <a:latin typeface="Times New Roman" pitchFamily="18" charset="0"/>
                <a:cs typeface="Times New Roman" pitchFamily="18" charset="0"/>
              </a:rPr>
              <a:t>后为</a:t>
            </a:r>
            <a:r>
              <a:rPr lang="en-US" altLang="zh-CN" sz="1200" b="1" smtClean="0">
                <a:latin typeface="Times New Roman" pitchFamily="18" charset="0"/>
                <a:cs typeface="Times New Roman" pitchFamily="18" charset="0"/>
              </a:rPr>
              <a:t>0</a:t>
            </a:r>
            <a:r>
              <a:rPr lang="zh-CN" altLang="en-US" sz="1200" b="1" smtClean="0">
                <a:latin typeface="Times New Roman" pitchFamily="18" charset="0"/>
                <a:cs typeface="Times New Roman" pitchFamily="18" charset="0"/>
              </a:rPr>
              <a:t>时丢弃这个分组；在丢弃该分组时，路由器向源主机发送超时报告报文；接收的分片不能组装成分组，占用了大量缓冲区，出现</a:t>
            </a:r>
            <a:r>
              <a:rPr lang="en-US" altLang="zh-CN" sz="1200" b="1" smtClean="0">
                <a:latin typeface="Times New Roman" pitchFamily="18" charset="0"/>
                <a:cs typeface="Times New Roman" pitchFamily="18" charset="0"/>
              </a:rPr>
              <a:t>“</a:t>
            </a:r>
            <a:r>
              <a:rPr lang="zh-CN" altLang="en-US" sz="1200" b="1" smtClean="0">
                <a:latin typeface="Times New Roman" pitchFamily="18" charset="0"/>
                <a:cs typeface="Times New Roman" pitchFamily="18" charset="0"/>
              </a:rPr>
              <a:t>死锁</a:t>
            </a:r>
            <a:r>
              <a:rPr lang="en-US" altLang="zh-CN" sz="1200" b="1" smtClean="0">
                <a:latin typeface="Times New Roman" pitchFamily="18" charset="0"/>
                <a:cs typeface="Times New Roman" pitchFamily="18" charset="0"/>
              </a:rPr>
              <a:t>”</a:t>
            </a:r>
            <a:r>
              <a:rPr lang="zh-CN" altLang="en-US" sz="1200" b="1" smtClean="0">
                <a:latin typeface="Times New Roman" pitchFamily="18" charset="0"/>
                <a:cs typeface="Times New Roman" pitchFamily="18" charset="0"/>
              </a:rPr>
              <a:t>时，路由器向源主机发送超时报告报文；</a:t>
            </a:r>
            <a:endParaRPr lang="en-US" altLang="zh-CN" sz="1200" b="1" smtClean="0">
              <a:latin typeface="Times New Roman" pitchFamily="18" charset="0"/>
              <a:cs typeface="Times New Roman" pitchFamily="18" charset="0"/>
            </a:endParaRPr>
          </a:p>
          <a:p>
            <a:pPr>
              <a:defRPr/>
            </a:pPr>
            <a:endParaRPr lang="zh-CN" altLang="en-US"/>
          </a:p>
        </p:txBody>
      </p:sp>
      <p:sp>
        <p:nvSpPr>
          <p:cNvPr id="4" name="灯片编号占位符 3"/>
          <p:cNvSpPr>
            <a:spLocks noGrp="1"/>
          </p:cNvSpPr>
          <p:nvPr>
            <p:ph type="sldNum" sz="quarter" idx="10"/>
          </p:nvPr>
        </p:nvSpPr>
        <p:spPr/>
        <p:txBody>
          <a:bodyPr/>
          <a:lstStyle/>
          <a:p>
            <a:fld id="{2672BFB9-89EC-4669-B52D-216603A4F774}" type="slidenum">
              <a:rPr lang="zh-CN" altLang="en-US" smtClean="0"/>
              <a:pPr/>
              <a:t>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r>
              <a:rPr lang="zh-CN" altLang="en-US" smtClean="0"/>
              <a:t>显然</a:t>
            </a:r>
            <a:r>
              <a:rPr lang="en-US" altLang="zh-CN" smtClean="0"/>
              <a:t>R2</a:t>
            </a:r>
            <a:r>
              <a:rPr lang="zh-CN" altLang="en-US" smtClean="0"/>
              <a:t>是最有效的路由选择，但是却选择了</a:t>
            </a:r>
            <a:r>
              <a:rPr lang="en-US" altLang="zh-CN" smtClean="0"/>
              <a:t>R1. R1</a:t>
            </a:r>
            <a:r>
              <a:rPr lang="zh-CN" altLang="en-US" smtClean="0"/>
              <a:t>将分组转交</a:t>
            </a:r>
            <a:r>
              <a:rPr lang="en-US" altLang="zh-CN" smtClean="0"/>
              <a:t>R2</a:t>
            </a:r>
            <a:r>
              <a:rPr lang="zh-CN" altLang="en-US" smtClean="0"/>
              <a:t>的同时，发送报文改变主机</a:t>
            </a:r>
            <a:r>
              <a:rPr lang="en-US" altLang="zh-CN" smtClean="0"/>
              <a:t>A</a:t>
            </a:r>
            <a:r>
              <a:rPr lang="zh-CN" altLang="en-US" smtClean="0"/>
              <a:t>的路由信息。</a:t>
            </a:r>
            <a:endParaRPr lang="zh-CN" altLang="en-US"/>
          </a:p>
        </p:txBody>
      </p:sp>
      <p:sp>
        <p:nvSpPr>
          <p:cNvPr id="4" name="灯片编号占位符 3"/>
          <p:cNvSpPr>
            <a:spLocks noGrp="1"/>
          </p:cNvSpPr>
          <p:nvPr>
            <p:ph type="sldNum" sz="quarter" idx="10"/>
          </p:nvPr>
        </p:nvSpPr>
        <p:spPr/>
        <p:txBody>
          <a:bodyPr/>
          <a:lstStyle/>
          <a:p>
            <a:fld id="{2672BFB9-89EC-4669-B52D-216603A4F774}" type="slidenum">
              <a:rPr lang="zh-CN" altLang="en-US" smtClean="0"/>
              <a:pPr/>
              <a:t>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pPr>
              <a:defRPr/>
            </a:pPr>
            <a:r>
              <a:rPr lang="zh-CN" altLang="en-US" sz="1200" b="1" smtClean="0">
                <a:latin typeface="Times New Roman" pitchFamily="18" charset="0"/>
                <a:cs typeface="Times New Roman" pitchFamily="18" charset="0"/>
              </a:rPr>
              <a:t>设计</a:t>
            </a:r>
            <a:r>
              <a:rPr lang="en-US" altLang="zh-CN" sz="1200" b="1" smtClean="0">
                <a:latin typeface="Times New Roman" pitchFamily="18" charset="0"/>
                <a:cs typeface="Times New Roman" pitchFamily="18" charset="0"/>
              </a:rPr>
              <a:t>ICMP</a:t>
            </a:r>
            <a:r>
              <a:rPr lang="zh-CN" altLang="en-US" sz="1200" b="1" smtClean="0">
                <a:latin typeface="Times New Roman" pitchFamily="18" charset="0"/>
                <a:cs typeface="Times New Roman" pitchFamily="18" charset="0"/>
              </a:rPr>
              <a:t>查询报文的目的是实现对网络的故障诊断与控制；在</a:t>
            </a:r>
            <a:r>
              <a:rPr lang="en-US" altLang="zh-CN" sz="1200" b="1" smtClean="0">
                <a:latin typeface="Times New Roman" pitchFamily="18" charset="0"/>
                <a:cs typeface="Times New Roman" pitchFamily="18" charset="0"/>
              </a:rPr>
              <a:t>ICMP</a:t>
            </a:r>
            <a:r>
              <a:rPr lang="zh-CN" altLang="en-US" sz="1200" b="1" smtClean="0">
                <a:latin typeface="Times New Roman" pitchFamily="18" charset="0"/>
                <a:cs typeface="Times New Roman" pitchFamily="18" charset="0"/>
              </a:rPr>
              <a:t>查询报文中，一个结点发送出信息请求报文，由目的结点用特定的格式进行应答；</a:t>
            </a:r>
            <a:endParaRPr lang="en-US" altLang="zh-CN" sz="1200" b="1" smtClean="0">
              <a:latin typeface="Times New Roman" pitchFamily="18" charset="0"/>
              <a:cs typeface="Times New Roman" pitchFamily="18" charset="0"/>
            </a:endParaRPr>
          </a:p>
          <a:p>
            <a:pPr>
              <a:defRPr/>
            </a:pPr>
            <a:r>
              <a:rPr lang="en-US" altLang="zh-CN" sz="1200" b="1" smtClean="0">
                <a:latin typeface="Times New Roman" pitchFamily="18" charset="0"/>
                <a:cs typeface="Times New Roman" pitchFamily="18" charset="0"/>
              </a:rPr>
              <a:t>ICMP</a:t>
            </a:r>
            <a:r>
              <a:rPr lang="zh-CN" altLang="en-US" sz="1200" b="1" smtClean="0">
                <a:latin typeface="Times New Roman" pitchFamily="18" charset="0"/>
                <a:cs typeface="Times New Roman" pitchFamily="18" charset="0"/>
              </a:rPr>
              <a:t>差错报告报文是单向的，</a:t>
            </a:r>
            <a:r>
              <a:rPr lang="en-US" altLang="zh-CN" sz="1200" b="1" smtClean="0">
                <a:latin typeface="Times New Roman" pitchFamily="18" charset="0"/>
                <a:cs typeface="Times New Roman" pitchFamily="18" charset="0"/>
              </a:rPr>
              <a:t>ICMP</a:t>
            </a:r>
            <a:r>
              <a:rPr lang="zh-CN" altLang="en-US" sz="1200" b="1" smtClean="0">
                <a:latin typeface="Times New Roman" pitchFamily="18" charset="0"/>
                <a:cs typeface="Times New Roman" pitchFamily="18" charset="0"/>
              </a:rPr>
              <a:t>查询报文是双向的、成对出现。</a:t>
            </a:r>
            <a:r>
              <a:rPr lang="zh-CN" altLang="en-US" sz="1200" b="0" smtClean="0"/>
              <a:t>回送请求和回送应答报文可用来确定是否能在</a:t>
            </a:r>
            <a:r>
              <a:rPr lang="en-US" altLang="zh-CN" sz="1200" b="0" smtClean="0"/>
              <a:t>IP</a:t>
            </a:r>
            <a:r>
              <a:rPr lang="zh-CN" altLang="en-US" sz="1200" b="0" smtClean="0"/>
              <a:t>级通信；用户调用</a:t>
            </a:r>
            <a:r>
              <a:rPr lang="en-US" altLang="zh-CN" sz="1200" b="0" smtClean="0"/>
              <a:t>Ping</a:t>
            </a:r>
            <a:r>
              <a:rPr lang="zh-CN" altLang="en-US" sz="1200" b="0" smtClean="0"/>
              <a:t>命令是通过回送请求和应答报文实现的，用于检查和测试目的主机或路由器是否能够到达。</a:t>
            </a:r>
            <a:r>
              <a:rPr lang="zh-CN" altLang="en-US" b="1" smtClean="0">
                <a:latin typeface="Times New Roman" pitchFamily="18" charset="0"/>
                <a:cs typeface="Times New Roman" pitchFamily="18" charset="0"/>
              </a:rPr>
              <a:t>初始时间戳是源主机发出请求的时间；接收时间戳是目的主机收到请求的时间；发送时间戳是目的主机发送应答的时间；</a:t>
            </a:r>
            <a:r>
              <a:rPr lang="zh-CN" altLang="en-US" sz="1200" b="0" smtClean="0"/>
              <a:t>希望得到子网掩码，主机应发送地址掩码请求报文给路由器；</a:t>
            </a:r>
            <a:r>
              <a:rPr lang="zh-CN" altLang="en-US" b="1" smtClean="0"/>
              <a:t>主机发送分组时需要知道连接到本网络上的路由器</a:t>
            </a:r>
            <a:r>
              <a:rPr lang="en-US" altLang="zh-CN" b="1" smtClean="0"/>
              <a:t>IP</a:t>
            </a:r>
            <a:r>
              <a:rPr lang="zh-CN" altLang="en-US" b="1" smtClean="0"/>
              <a:t>地址，同时还需要知道这些路由器是否正常工作，这种情况下可以使用路由器询问和路由器通告报文；主机可将路由器询问报文进行广播；收到询问报文的一个或几个路由器使用路由器通告报文广播其路由选择信息；</a:t>
            </a:r>
            <a:endParaRPr lang="en-US" altLang="zh-CN" b="1" smtClean="0"/>
          </a:p>
          <a:p>
            <a:pPr>
              <a:defRPr/>
            </a:pPr>
            <a:endParaRPr lang="en-US" altLang="zh-CN" b="0" smtClean="0">
              <a:latin typeface="Times New Roman" pitchFamily="18" charset="0"/>
              <a:cs typeface="Times New Roman" pitchFamily="18" charset="0"/>
            </a:endParaRPr>
          </a:p>
          <a:p>
            <a:pPr>
              <a:defRPr/>
            </a:pPr>
            <a:endParaRPr lang="en-US" altLang="zh-CN" sz="1200" b="1" u="sng" smtClean="0"/>
          </a:p>
          <a:p>
            <a:pPr>
              <a:defRPr/>
            </a:pPr>
            <a:endParaRPr lang="en-US" altLang="zh-CN" sz="1200" b="1" u="sng" smtClean="0">
              <a:latin typeface="Times New Roman" pitchFamily="18" charset="0"/>
              <a:cs typeface="Times New Roman" pitchFamily="18" charset="0"/>
            </a:endParaRPr>
          </a:p>
          <a:p>
            <a:endParaRPr lang="zh-CN" altLang="en-US"/>
          </a:p>
        </p:txBody>
      </p:sp>
      <p:sp>
        <p:nvSpPr>
          <p:cNvPr id="4" name="灯片编号占位符 3"/>
          <p:cNvSpPr>
            <a:spLocks noGrp="1"/>
          </p:cNvSpPr>
          <p:nvPr>
            <p:ph type="sldNum" sz="quarter" idx="10"/>
          </p:nvPr>
        </p:nvSpPr>
        <p:spPr/>
        <p:txBody>
          <a:bodyPr/>
          <a:lstStyle/>
          <a:p>
            <a:fld id="{2672BFB9-89EC-4669-B52D-216603A4F774}" type="slidenum">
              <a:rPr lang="zh-CN" altLang="en-US" smtClean="0"/>
              <a:pPr/>
              <a:t>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smtClean="0">
                <a:latin typeface="Times New Roman" pitchFamily="18" charset="0"/>
                <a:cs typeface="Times New Roman" pitchFamily="18" charset="0"/>
              </a:rPr>
              <a:t>网络中不同的层次都会涉及</a:t>
            </a:r>
            <a:r>
              <a:rPr lang="en-US" altLang="zh-CN" sz="1200" b="1" smtClean="0">
                <a:latin typeface="Times New Roman" pitchFamily="18" charset="0"/>
                <a:cs typeface="Times New Roman" pitchFamily="18" charset="0"/>
              </a:rPr>
              <a:t>QoS</a:t>
            </a:r>
            <a:r>
              <a:rPr lang="zh-CN" altLang="en-US" sz="1200" b="1" smtClean="0">
                <a:latin typeface="Times New Roman" pitchFamily="18" charset="0"/>
                <a:cs typeface="Times New Roman" pitchFamily="18" charset="0"/>
              </a:rPr>
              <a:t>问题；</a:t>
            </a:r>
            <a:r>
              <a:rPr lang="en-US" altLang="en-US" sz="1200" kern="1200" smtClean="0">
                <a:solidFill>
                  <a:srgbClr val="1A3868"/>
                </a:solidFill>
                <a:latin typeface="Times New Roman" pitchFamily="18" charset="0"/>
                <a:cs typeface="Times New Roman" pitchFamily="18" charset="0"/>
              </a:rPr>
              <a:t>IP</a:t>
            </a:r>
            <a:r>
              <a:rPr lang="zh-CN" altLang="en-US" sz="1200" kern="1200" smtClean="0">
                <a:solidFill>
                  <a:srgbClr val="1A3868"/>
                </a:solidFill>
                <a:latin typeface="Times New Roman" pitchFamily="18" charset="0"/>
                <a:cs typeface="Times New Roman" pitchFamily="18" charset="0"/>
              </a:rPr>
              <a:t>协议提供的</a:t>
            </a:r>
            <a:r>
              <a:rPr lang="en-US" altLang="en-US" sz="1200" kern="1200" smtClean="0">
                <a:solidFill>
                  <a:srgbClr val="1A3868"/>
                </a:solidFill>
                <a:latin typeface="Times New Roman" pitchFamily="18" charset="0"/>
                <a:cs typeface="Times New Roman" pitchFamily="18" charset="0"/>
              </a:rPr>
              <a:t>“</a:t>
            </a:r>
            <a:r>
              <a:rPr lang="zh-CN" altLang="en-US" sz="1200" kern="1200" smtClean="0">
                <a:solidFill>
                  <a:srgbClr val="1A3868"/>
                </a:solidFill>
                <a:latin typeface="Times New Roman" pitchFamily="18" charset="0"/>
                <a:cs typeface="Times New Roman" pitchFamily="18" charset="0"/>
              </a:rPr>
              <a:t>尽力而为</a:t>
            </a:r>
            <a:r>
              <a:rPr lang="en-US" altLang="en-US" sz="1200" kern="1200" smtClean="0">
                <a:solidFill>
                  <a:srgbClr val="1A3868"/>
                </a:solidFill>
                <a:latin typeface="Times New Roman" pitchFamily="18" charset="0"/>
                <a:cs typeface="Times New Roman" pitchFamily="18" charset="0"/>
              </a:rPr>
              <a:t>”</a:t>
            </a:r>
            <a:r>
              <a:rPr lang="zh-CN" altLang="en-US" sz="1200" kern="1200" smtClean="0">
                <a:solidFill>
                  <a:srgbClr val="1A3868"/>
                </a:solidFill>
                <a:latin typeface="Times New Roman" pitchFamily="18" charset="0"/>
                <a:cs typeface="Times New Roman" pitchFamily="18" charset="0"/>
              </a:rPr>
              <a:t>服务，这对于多媒体网络服务显然不适应；</a:t>
            </a:r>
            <a:endParaRPr lang="en-US" altLang="zh-CN" sz="1200" kern="1200" smtClean="0">
              <a:solidFill>
                <a:srgbClr val="1A3868"/>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b="1" smtClean="0">
              <a:latin typeface="Times New Roman" pitchFamily="18" charset="0"/>
              <a:cs typeface="Times New Roman" pitchFamily="18" charset="0"/>
            </a:endParaRPr>
          </a:p>
          <a:p>
            <a:endParaRPr lang="zh-CN" altLang="en-US"/>
          </a:p>
        </p:txBody>
      </p:sp>
      <p:sp>
        <p:nvSpPr>
          <p:cNvPr id="4" name="灯片编号占位符 3"/>
          <p:cNvSpPr>
            <a:spLocks noGrp="1"/>
          </p:cNvSpPr>
          <p:nvPr>
            <p:ph type="sldNum" sz="quarter" idx="10"/>
          </p:nvPr>
        </p:nvSpPr>
        <p:spPr/>
        <p:txBody>
          <a:bodyPr/>
          <a:lstStyle/>
          <a:p>
            <a:fld id="{2672BFB9-89EC-4669-B52D-216603A4F774}" type="slidenum">
              <a:rPr lang="zh-CN" altLang="en-US" smtClean="0"/>
              <a:pPr/>
              <a:t>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mtClean="0">
                <a:solidFill>
                  <a:srgbClr val="1A3868"/>
                </a:solidFill>
                <a:latin typeface="Times New Roman" pitchFamily="18" charset="0"/>
                <a:cs typeface="Times New Roman" pitchFamily="18" charset="0"/>
              </a:rPr>
              <a:t>源端确定发送数据流需要的带宽、延迟等参数，封装进</a:t>
            </a:r>
            <a:r>
              <a:rPr lang="en-US" altLang="zh-CN" smtClean="0">
                <a:solidFill>
                  <a:srgbClr val="1A3868"/>
                </a:solidFill>
                <a:latin typeface="Times New Roman" pitchFamily="18" charset="0"/>
                <a:cs typeface="Times New Roman" pitchFamily="18" charset="0"/>
              </a:rPr>
              <a:t>PATH</a:t>
            </a:r>
            <a:r>
              <a:rPr lang="zh-CN" altLang="en-US" smtClean="0">
                <a:solidFill>
                  <a:srgbClr val="1A3868"/>
                </a:solidFill>
                <a:latin typeface="Times New Roman" pitchFamily="18" charset="0"/>
                <a:cs typeface="Times New Roman" pitchFamily="18" charset="0"/>
              </a:rPr>
              <a:t>分组，发送到接收端。某个路由器接收到此分组时，将其中的信息存储起来。</a:t>
            </a:r>
            <a:endParaRPr lang="en-US" altLang="zh-CN" smtClean="0">
              <a:solidFill>
                <a:srgbClr val="1A3868"/>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mtClean="0">
                <a:solidFill>
                  <a:srgbClr val="1A3868"/>
                </a:solidFill>
                <a:latin typeface="Times New Roman" pitchFamily="18" charset="0"/>
                <a:cs typeface="Times New Roman" pitchFamily="18" charset="0"/>
              </a:rPr>
              <a:t>接收端收到</a:t>
            </a:r>
            <a:r>
              <a:rPr lang="en-US" altLang="zh-CN" smtClean="0">
                <a:solidFill>
                  <a:srgbClr val="1A3868"/>
                </a:solidFill>
                <a:latin typeface="Times New Roman" pitchFamily="18" charset="0"/>
                <a:cs typeface="Times New Roman" pitchFamily="18" charset="0"/>
              </a:rPr>
              <a:t>PATH</a:t>
            </a:r>
            <a:r>
              <a:rPr lang="zh-CN" altLang="en-US" smtClean="0">
                <a:solidFill>
                  <a:srgbClr val="1A3868"/>
                </a:solidFill>
                <a:latin typeface="Times New Roman" pitchFamily="18" charset="0"/>
                <a:cs typeface="Times New Roman" pitchFamily="18" charset="0"/>
              </a:rPr>
              <a:t>分组后，沿着获取路径的相反方向发送</a:t>
            </a:r>
            <a:r>
              <a:rPr lang="en-US" altLang="zh-CN" smtClean="0">
                <a:solidFill>
                  <a:srgbClr val="1A3868"/>
                </a:solidFill>
                <a:latin typeface="Times New Roman" pitchFamily="18" charset="0"/>
                <a:cs typeface="Times New Roman" pitchFamily="18" charset="0"/>
              </a:rPr>
              <a:t>RSVP</a:t>
            </a:r>
            <a:r>
              <a:rPr lang="zh-CN" altLang="en-US" smtClean="0">
                <a:solidFill>
                  <a:srgbClr val="1A3868"/>
                </a:solidFill>
                <a:latin typeface="Times New Roman" pitchFamily="18" charset="0"/>
                <a:cs typeface="Times New Roman" pitchFamily="18" charset="0"/>
              </a:rPr>
              <a:t>分组。路由器收到此分组后，根据</a:t>
            </a:r>
            <a:r>
              <a:rPr lang="en-US" altLang="zh-CN" smtClean="0">
                <a:solidFill>
                  <a:srgbClr val="1A3868"/>
                </a:solidFill>
                <a:latin typeface="Times New Roman" pitchFamily="18" charset="0"/>
                <a:cs typeface="Times New Roman" pitchFamily="18" charset="0"/>
              </a:rPr>
              <a:t>QOS</a:t>
            </a:r>
            <a:r>
              <a:rPr lang="zh-CN" altLang="en-US" smtClean="0">
                <a:solidFill>
                  <a:srgbClr val="1A3868"/>
                </a:solidFill>
                <a:latin typeface="Times New Roman" pitchFamily="18" charset="0"/>
                <a:cs typeface="Times New Roman" pitchFamily="18" charset="0"/>
              </a:rPr>
              <a:t>需求确定自己的资源是否满足。如果满足，转发至下一跳。如果不满足则向接收端反聩错误信息。</a:t>
            </a:r>
            <a:endParaRPr lang="en-US" altLang="zh-CN" smtClean="0">
              <a:solidFill>
                <a:srgbClr val="1A3868"/>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mtClean="0">
                <a:solidFill>
                  <a:srgbClr val="1A3868"/>
                </a:solidFill>
                <a:latin typeface="Times New Roman" pitchFamily="18" charset="0"/>
                <a:cs typeface="Times New Roman" pitchFamily="18" charset="0"/>
              </a:rPr>
              <a:t>如果源节点收到</a:t>
            </a:r>
            <a:r>
              <a:rPr lang="en-US" altLang="zh-CN" smtClean="0">
                <a:solidFill>
                  <a:srgbClr val="1A3868"/>
                </a:solidFill>
                <a:latin typeface="Times New Roman" pitchFamily="18" charset="0"/>
                <a:cs typeface="Times New Roman" pitchFamily="18" charset="0"/>
              </a:rPr>
              <a:t>RSVP</a:t>
            </a:r>
            <a:r>
              <a:rPr lang="zh-CN" altLang="en-US" smtClean="0">
                <a:solidFill>
                  <a:srgbClr val="1A3868"/>
                </a:solidFill>
                <a:latin typeface="Times New Roman" pitchFamily="18" charset="0"/>
                <a:cs typeface="Times New Roman" pitchFamily="18" charset="0"/>
              </a:rPr>
              <a:t>分组，说明路径中资源预留完毕，开始发送数据。</a:t>
            </a:r>
            <a:endParaRPr lang="en-US" altLang="zh-CN" smtClean="0">
              <a:solidFill>
                <a:srgbClr val="1A3868"/>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mtClean="0">
              <a:solidFill>
                <a:srgbClr val="1A3868"/>
              </a:solidFill>
              <a:latin typeface="Times New Roman" pitchFamily="18" charset="0"/>
              <a:cs typeface="Times New Roman" pitchFamily="18" charset="0"/>
            </a:endParaRPr>
          </a:p>
          <a:p>
            <a:endParaRPr lang="zh-CN" altLang="en-US"/>
          </a:p>
        </p:txBody>
      </p:sp>
      <p:sp>
        <p:nvSpPr>
          <p:cNvPr id="4" name="灯片编号占位符 3"/>
          <p:cNvSpPr>
            <a:spLocks noGrp="1"/>
          </p:cNvSpPr>
          <p:nvPr>
            <p:ph type="sldNum" sz="quarter" idx="10"/>
          </p:nvPr>
        </p:nvSpPr>
        <p:spPr/>
        <p:txBody>
          <a:bodyPr/>
          <a:lstStyle/>
          <a:p>
            <a:fld id="{2672BFB9-89EC-4669-B52D-216603A4F774}" type="slidenum">
              <a:rPr lang="zh-CN" altLang="en-US" smtClean="0"/>
              <a:pPr/>
              <a:t>9</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1" u="sng" smtClean="0"/>
              <a:t>DiffServ</a:t>
            </a:r>
            <a:r>
              <a:rPr lang="zh-CN" altLang="en-US" sz="1200" b="1" u="sng" smtClean="0"/>
              <a:t>的基本概念</a:t>
            </a:r>
            <a:endParaRPr lang="en-US" altLang="zh-CN" sz="1200" b="1" u="sng" smtClean="0"/>
          </a:p>
          <a:p>
            <a:endParaRPr lang="zh-CN" altLang="en-US"/>
          </a:p>
        </p:txBody>
      </p:sp>
      <p:sp>
        <p:nvSpPr>
          <p:cNvPr id="4" name="灯片编号占位符 3"/>
          <p:cNvSpPr>
            <a:spLocks noGrp="1"/>
          </p:cNvSpPr>
          <p:nvPr>
            <p:ph type="sldNum" sz="quarter" idx="10"/>
          </p:nvPr>
        </p:nvSpPr>
        <p:spPr/>
        <p:txBody>
          <a:bodyPr/>
          <a:lstStyle/>
          <a:p>
            <a:fld id="{2672BFB9-89EC-4669-B52D-216603A4F774}" type="slidenum">
              <a:rPr lang="zh-CN" altLang="en-US" smtClean="0"/>
              <a:pPr/>
              <a:t>10</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1" smtClean="0">
                <a:latin typeface="Times New Roman" pitchFamily="18" charset="0"/>
                <a:cs typeface="Times New Roman" pitchFamily="18" charset="0"/>
              </a:rPr>
              <a:t>DS</a:t>
            </a:r>
            <a:r>
              <a:rPr lang="zh-CN" altLang="en-US" sz="1200" b="1" smtClean="0">
                <a:latin typeface="Times New Roman" pitchFamily="18" charset="0"/>
                <a:cs typeface="Times New Roman" pitchFamily="18" charset="0"/>
              </a:rPr>
              <a:t>域内部的结点只完成简单的调度转发功能，而流状态信息与流监控信息保存在边界结点上，内部结点与状态无关；不同的</a:t>
            </a:r>
            <a:r>
              <a:rPr lang="en-US" altLang="zh-CN" sz="1200" b="1" smtClean="0">
                <a:latin typeface="Times New Roman" pitchFamily="18" charset="0"/>
                <a:cs typeface="Times New Roman" pitchFamily="18" charset="0"/>
              </a:rPr>
              <a:t>DS</a:t>
            </a:r>
            <a:r>
              <a:rPr lang="zh-CN" altLang="en-US" sz="1200" b="1" smtClean="0">
                <a:latin typeface="Times New Roman" pitchFamily="18" charset="0"/>
                <a:cs typeface="Times New Roman" pitchFamily="18" charset="0"/>
              </a:rPr>
              <a:t>域之间通过边界路由器互联构成</a:t>
            </a:r>
            <a:r>
              <a:rPr lang="en-US" altLang="zh-CN" sz="1200" b="1" smtClean="0">
                <a:latin typeface="Times New Roman" pitchFamily="18" charset="0"/>
                <a:cs typeface="Times New Roman" pitchFamily="18" charset="0"/>
              </a:rPr>
              <a:t>DS</a:t>
            </a:r>
            <a:r>
              <a:rPr lang="zh-CN" altLang="en-US" sz="1200" b="1" smtClean="0">
                <a:latin typeface="Times New Roman" pitchFamily="18" charset="0"/>
                <a:cs typeface="Times New Roman" pitchFamily="18" charset="0"/>
              </a:rPr>
              <a:t>区。一般</a:t>
            </a:r>
            <a:r>
              <a:rPr lang="en-US" altLang="zh-CN" sz="1200" b="1" smtClean="0">
                <a:latin typeface="Times New Roman" pitchFamily="18" charset="0"/>
                <a:cs typeface="Times New Roman" pitchFamily="18" charset="0"/>
              </a:rPr>
              <a:t>DS</a:t>
            </a:r>
            <a:r>
              <a:rPr lang="zh-CN" altLang="en-US" sz="1200" b="1" smtClean="0">
                <a:latin typeface="Times New Roman" pitchFamily="18" charset="0"/>
                <a:cs typeface="Times New Roman" pitchFamily="18" charset="0"/>
              </a:rPr>
              <a:t>域由毗邻的，属于同一个网络管理机构的网络组成，如某个校园网、企业网或</a:t>
            </a:r>
            <a:r>
              <a:rPr lang="en-US" altLang="zh-CN" sz="1200" b="1" smtClean="0">
                <a:latin typeface="Times New Roman" pitchFamily="18" charset="0"/>
                <a:cs typeface="Times New Roman" pitchFamily="18" charset="0"/>
              </a:rPr>
              <a:t>ISP</a:t>
            </a:r>
            <a:r>
              <a:rPr lang="zh-CN" altLang="en-US" sz="1200" b="1" smtClean="0">
                <a:latin typeface="Times New Roman" pitchFamily="18" charset="0"/>
                <a:cs typeface="Times New Roman" pitchFamily="18" charset="0"/>
              </a:rPr>
              <a:t>的网络；边界路由器连接</a:t>
            </a:r>
            <a:r>
              <a:rPr lang="en-US" altLang="zh-CN" sz="1200" b="1" smtClean="0">
                <a:latin typeface="Times New Roman" pitchFamily="18" charset="0"/>
                <a:cs typeface="Times New Roman" pitchFamily="18" charset="0"/>
              </a:rPr>
              <a:t>DS</a:t>
            </a:r>
            <a:r>
              <a:rPr lang="zh-CN" altLang="en-US" sz="1200" b="1" smtClean="0">
                <a:latin typeface="Times New Roman" pitchFamily="18" charset="0"/>
                <a:cs typeface="Times New Roman" pitchFamily="18" charset="0"/>
              </a:rPr>
              <a:t>域与非</a:t>
            </a:r>
            <a:r>
              <a:rPr lang="en-US" altLang="zh-CN" sz="1200" b="1" smtClean="0">
                <a:latin typeface="Times New Roman" pitchFamily="18" charset="0"/>
                <a:cs typeface="Times New Roman" pitchFamily="18" charset="0"/>
              </a:rPr>
              <a:t>DS</a:t>
            </a:r>
            <a:r>
              <a:rPr lang="zh-CN" altLang="en-US" sz="1200" b="1" smtClean="0">
                <a:latin typeface="Times New Roman" pitchFamily="18" charset="0"/>
                <a:cs typeface="Times New Roman" pitchFamily="18" charset="0"/>
              </a:rPr>
              <a:t>域；边界路由器根据流规定和资源预留信息将进入网络的数据单流分类、整形、汇聚为不同的流聚合；</a:t>
            </a:r>
            <a:endParaRPr lang="en-US" altLang="zh-CN" sz="1200" b="1" smtClean="0">
              <a:latin typeface="Times New Roman" pitchFamily="18" charset="0"/>
              <a:cs typeface="Times New Roman" pitchFamily="18" charset="0"/>
            </a:endParaRPr>
          </a:p>
          <a:p>
            <a:pPr>
              <a:defRPr/>
            </a:pPr>
            <a:endParaRPr lang="en-US" altLang="zh-CN" sz="1200" b="1" u="sng" smtClean="0">
              <a:latin typeface="Times New Roman" pitchFamily="18" charset="0"/>
              <a:cs typeface="Times New Roman" pitchFamily="18" charset="0"/>
            </a:endParaRPr>
          </a:p>
          <a:p>
            <a:endParaRPr lang="zh-CN" altLang="en-US"/>
          </a:p>
        </p:txBody>
      </p:sp>
      <p:sp>
        <p:nvSpPr>
          <p:cNvPr id="4" name="灯片编号占位符 3"/>
          <p:cNvSpPr>
            <a:spLocks noGrp="1"/>
          </p:cNvSpPr>
          <p:nvPr>
            <p:ph type="sldNum" sz="quarter" idx="10"/>
          </p:nvPr>
        </p:nvSpPr>
        <p:spPr/>
        <p:txBody>
          <a:bodyPr/>
          <a:lstStyle/>
          <a:p>
            <a:fld id="{2672BFB9-89EC-4669-B52D-216603A4F774}" type="slidenum">
              <a:rPr lang="zh-CN" altLang="en-US" smtClean="0"/>
              <a:pPr/>
              <a:t>11</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1200" smtClean="0">
                <a:solidFill>
                  <a:srgbClr val="1A3868"/>
                </a:solidFill>
                <a:latin typeface="Times New Roman" pitchFamily="18" charset="0"/>
                <a:cs typeface="Times New Roman" pitchFamily="18" charset="0"/>
              </a:rPr>
              <a:t>为了达到在不改变网络结构而在路由器上增加区分服务的功能的目的，</a:t>
            </a:r>
            <a:r>
              <a:rPr lang="en-US" altLang="zh-CN" sz="1200" kern="1200" smtClean="0">
                <a:solidFill>
                  <a:srgbClr val="1A3868"/>
                </a:solidFill>
                <a:latin typeface="Times New Roman" pitchFamily="18" charset="0"/>
                <a:cs typeface="Times New Roman" pitchFamily="18" charset="0"/>
              </a:rPr>
              <a:t>DiffServ</a:t>
            </a:r>
            <a:r>
              <a:rPr lang="zh-CN" altLang="en-US" sz="1200" kern="1200" smtClean="0">
                <a:solidFill>
                  <a:srgbClr val="1A3868"/>
                </a:solidFill>
                <a:latin typeface="Times New Roman" pitchFamily="18" charset="0"/>
                <a:cs typeface="Times New Roman" pitchFamily="18" charset="0"/>
              </a:rPr>
              <a:t>借用</a:t>
            </a:r>
            <a:r>
              <a:rPr lang="en-US" altLang="zh-CN" sz="1200" kern="1200" smtClean="0">
                <a:solidFill>
                  <a:srgbClr val="1A3868"/>
                </a:solidFill>
                <a:latin typeface="Times New Roman" pitchFamily="18" charset="0"/>
                <a:cs typeface="Times New Roman" pitchFamily="18" charset="0"/>
              </a:rPr>
              <a:t>IPv4</a:t>
            </a:r>
            <a:r>
              <a:rPr lang="zh-CN" altLang="en-US" sz="1200" kern="1200" smtClean="0">
                <a:solidFill>
                  <a:srgbClr val="1A3868"/>
                </a:solidFill>
                <a:latin typeface="Times New Roman" pitchFamily="18" charset="0"/>
                <a:cs typeface="Times New Roman" pitchFamily="18" charset="0"/>
              </a:rPr>
              <a:t>协议报头中的</a:t>
            </a:r>
            <a:r>
              <a:rPr lang="en-US" altLang="zh-CN" sz="1200" kern="1200" smtClean="0">
                <a:solidFill>
                  <a:srgbClr val="1A3868"/>
                </a:solidFill>
                <a:latin typeface="Times New Roman" pitchFamily="18" charset="0"/>
                <a:cs typeface="Times New Roman" pitchFamily="18" charset="0"/>
              </a:rPr>
              <a:t>8</a:t>
            </a:r>
            <a:r>
              <a:rPr lang="zh-CN" altLang="en-US" sz="1200" kern="1200" smtClean="0">
                <a:solidFill>
                  <a:srgbClr val="1A3868"/>
                </a:solidFill>
                <a:latin typeface="Times New Roman" pitchFamily="18" charset="0"/>
                <a:cs typeface="Times New Roman" pitchFamily="18" charset="0"/>
              </a:rPr>
              <a:t>位服务类型</a:t>
            </a:r>
            <a:r>
              <a:rPr lang="en-US" altLang="zh-CN" sz="1200" kern="1200" smtClean="0">
                <a:solidFill>
                  <a:srgbClr val="1A3868"/>
                </a:solidFill>
                <a:latin typeface="Times New Roman" pitchFamily="18" charset="0"/>
                <a:cs typeface="Times New Roman" pitchFamily="18" charset="0"/>
              </a:rPr>
              <a:t>TOS</a:t>
            </a:r>
            <a:r>
              <a:rPr lang="zh-CN" altLang="en-US" sz="1200" kern="1200" smtClean="0">
                <a:solidFill>
                  <a:srgbClr val="1A3868"/>
                </a:solidFill>
                <a:latin typeface="Times New Roman" pitchFamily="18" charset="0"/>
                <a:cs typeface="Times New Roman" pitchFamily="18" charset="0"/>
              </a:rPr>
              <a:t>字段，定义</a:t>
            </a:r>
            <a:r>
              <a:rPr lang="en-US" altLang="zh-CN" sz="1200" kern="1200" smtClean="0">
                <a:solidFill>
                  <a:srgbClr val="1A3868"/>
                </a:solidFill>
                <a:latin typeface="Times New Roman" pitchFamily="18" charset="0"/>
                <a:cs typeface="Times New Roman" pitchFamily="18" charset="0"/>
              </a:rPr>
              <a:t>DiffServ</a:t>
            </a:r>
            <a:r>
              <a:rPr lang="zh-CN" altLang="en-US" sz="1200" kern="1200" smtClean="0">
                <a:solidFill>
                  <a:srgbClr val="1A3868"/>
                </a:solidFill>
                <a:latin typeface="Times New Roman" pitchFamily="18" charset="0"/>
                <a:cs typeface="Times New Roman" pitchFamily="18" charset="0"/>
              </a:rPr>
              <a:t>的</a:t>
            </a:r>
            <a:r>
              <a:rPr lang="en-US" altLang="zh-CN" sz="1200" kern="1200" smtClean="0">
                <a:solidFill>
                  <a:srgbClr val="1A3868"/>
                </a:solidFill>
                <a:latin typeface="Times New Roman" pitchFamily="18" charset="0"/>
                <a:cs typeface="Times New Roman" pitchFamily="18" charset="0"/>
              </a:rPr>
              <a:t>DS</a:t>
            </a:r>
            <a:r>
              <a:rPr lang="zh-CN" altLang="en-US" sz="1200" kern="1200" smtClean="0">
                <a:solidFill>
                  <a:srgbClr val="1A3868"/>
                </a:solidFill>
                <a:latin typeface="Times New Roman" pitchFamily="18" charset="0"/>
                <a:cs typeface="Times New Roman" pitchFamily="18" charset="0"/>
              </a:rPr>
              <a:t>域；</a:t>
            </a:r>
            <a:endParaRPr lang="en-US" altLang="zh-CN" sz="1200" kern="1200" smtClean="0">
              <a:solidFill>
                <a:srgbClr val="1A3868"/>
              </a:solidFill>
              <a:latin typeface="Times New Roman" pitchFamily="18" charset="0"/>
              <a:cs typeface="Times New Roman" pitchFamily="18" charset="0"/>
            </a:endParaRPr>
          </a:p>
          <a:p>
            <a:endParaRPr lang="zh-CN" altLang="en-US"/>
          </a:p>
        </p:txBody>
      </p:sp>
      <p:sp>
        <p:nvSpPr>
          <p:cNvPr id="4" name="灯片编号占位符 3"/>
          <p:cNvSpPr>
            <a:spLocks noGrp="1"/>
          </p:cNvSpPr>
          <p:nvPr>
            <p:ph type="sldNum" sz="quarter" idx="10"/>
          </p:nvPr>
        </p:nvSpPr>
        <p:spPr/>
        <p:txBody>
          <a:bodyPr/>
          <a:lstStyle/>
          <a:p>
            <a:fld id="{2672BFB9-89EC-4669-B52D-216603A4F774}" type="slidenum">
              <a:rPr lang="zh-CN" altLang="en-US" smtClean="0"/>
              <a:pPr/>
              <a:t>12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500034" y="1598122"/>
            <a:ext cx="6243654" cy="1045046"/>
          </a:xfrm>
        </p:spPr>
        <p:txBody>
          <a:bodyPr/>
          <a:lstStyle>
            <a:lvl1pPr>
              <a:defRPr sz="4400">
                <a:solidFill>
                  <a:schemeClr val="accent1">
                    <a:lumMod val="50000"/>
                  </a:schemeClr>
                </a:solidFill>
              </a:defRPr>
            </a:lvl1pPr>
          </a:lstStyle>
          <a:p>
            <a:r>
              <a:rPr lang="zh-CN" altLang="en-US" smtClean="0"/>
              <a:t>单击此处编辑母版标题样式</a:t>
            </a:r>
            <a:endParaRPr lang="zh-CN" altLang="en-US" dirty="0"/>
          </a:p>
        </p:txBody>
      </p:sp>
      <p:sp>
        <p:nvSpPr>
          <p:cNvPr id="3" name="副标题 2"/>
          <p:cNvSpPr>
            <a:spLocks noGrp="1"/>
          </p:cNvSpPr>
          <p:nvPr>
            <p:ph type="subTitle" idx="1"/>
          </p:nvPr>
        </p:nvSpPr>
        <p:spPr>
          <a:xfrm>
            <a:off x="1185834" y="2915338"/>
            <a:ext cx="4914912" cy="1013315"/>
          </a:xfrm>
        </p:spPr>
        <p:txBody>
          <a:bodyPr/>
          <a:lstStyle>
            <a:lvl1pPr marL="0" indent="0" algn="ctr">
              <a:buNone/>
              <a:defRPr sz="3200" b="1">
                <a:solidFill>
                  <a:schemeClr val="accent1">
                    <a:lumMod val="7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a:xfrm>
            <a:off x="2895600" y="4829272"/>
            <a:ext cx="2895600" cy="228530"/>
          </a:xfrm>
          <a:prstGeom prst="rect">
            <a:avLst/>
          </a:prstGeom>
        </p:spPr>
        <p:txBody>
          <a:bodyPr/>
          <a:lstStyle>
            <a:lvl1pPr algn="ctr" eaLnBrk="0" hangingPunct="0">
              <a:defRPr/>
            </a:lvl1pPr>
          </a:lstStyle>
          <a:p>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457060"/>
            <a:ext cx="1943100" cy="411511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85800" y="457060"/>
            <a:ext cx="5676900" cy="411511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a:xfrm>
            <a:off x="2895600" y="4829272"/>
            <a:ext cx="2895600" cy="228530"/>
          </a:xfrm>
          <a:prstGeom prst="rect">
            <a:avLst/>
          </a:prstGeom>
        </p:spPr>
        <p:txBody>
          <a:bodyPr/>
          <a:lstStyle>
            <a:lvl1pPr algn="ctr" eaLnBrk="0" hangingPunct="0">
              <a:defRPr/>
            </a:lvl1pPr>
          </a:lstStyle>
          <a:p>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0">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742"/>
            <a:ext cx="7772400" cy="1020447"/>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551"/>
            <a:ext cx="7772400" cy="1125191"/>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页脚占位符 3"/>
          <p:cNvSpPr>
            <a:spLocks noGrp="1"/>
          </p:cNvSpPr>
          <p:nvPr>
            <p:ph type="ftr" sz="quarter" idx="10"/>
          </p:nvPr>
        </p:nvSpPr>
        <p:spPr>
          <a:xfrm>
            <a:off x="2895600" y="4714228"/>
            <a:ext cx="2895600" cy="228530"/>
          </a:xfrm>
          <a:prstGeom prst="rect">
            <a:avLst/>
          </a:prstGeom>
        </p:spPr>
        <p:txBody>
          <a:bodyPr/>
          <a:lstStyle>
            <a:lvl1pPr algn="ctr" eaLnBrk="0" hangingPunct="0">
              <a:defRPr/>
            </a:lvl1pPr>
          </a:lstStyle>
          <a:p>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85720" y="286441"/>
            <a:ext cx="6429420" cy="856985"/>
          </a:xfrm>
        </p:spPr>
        <p:txBody>
          <a:bodyPr/>
          <a:lstStyle>
            <a:lvl1pPr algn="l">
              <a:defRPr sz="3000">
                <a:solidFill>
                  <a:schemeClr val="accent1">
                    <a:lumMod val="50000"/>
                  </a:schemeClr>
                </a:solidFill>
              </a:defRPr>
            </a:lvl1pPr>
          </a:lstStyle>
          <a:p>
            <a:r>
              <a:rPr lang="zh-CN" altLang="en-US" smtClean="0"/>
              <a:t>单击此处编辑母版标题样式</a:t>
            </a:r>
            <a:endParaRPr lang="zh-CN" altLang="en-US" dirty="0"/>
          </a:p>
        </p:txBody>
      </p:sp>
      <p:sp>
        <p:nvSpPr>
          <p:cNvPr id="3" name="内容占位符 2"/>
          <p:cNvSpPr>
            <a:spLocks noGrp="1"/>
          </p:cNvSpPr>
          <p:nvPr>
            <p:ph idx="1"/>
          </p:nvPr>
        </p:nvSpPr>
        <p:spPr>
          <a:xfrm>
            <a:off x="285720" y="1286263"/>
            <a:ext cx="6429420" cy="308673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1485442"/>
            <a:ext cx="3810000" cy="308673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485442"/>
            <a:ext cx="3810000" cy="308673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页脚占位符 4"/>
          <p:cNvSpPr>
            <a:spLocks noGrp="1"/>
          </p:cNvSpPr>
          <p:nvPr>
            <p:ph type="ftr" sz="quarter" idx="10"/>
          </p:nvPr>
        </p:nvSpPr>
        <p:spPr>
          <a:xfrm>
            <a:off x="2895600" y="4829272"/>
            <a:ext cx="2895600" cy="228530"/>
          </a:xfrm>
          <a:prstGeom prst="rect">
            <a:avLst/>
          </a:prstGeom>
        </p:spPr>
        <p:txBody>
          <a:bodyPr/>
          <a:lstStyle>
            <a:lvl1pPr algn="ctr" eaLnBrk="0" hangingPunct="0">
              <a:defRPr/>
            </a:lvl1pPr>
          </a:lstStyle>
          <a:p>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12"/>
            <a:ext cx="8229600" cy="856985"/>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0585"/>
            <a:ext cx="4040188" cy="4808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449"/>
            <a:ext cx="4040188" cy="296294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33" y="1150585"/>
            <a:ext cx="4041775" cy="4808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33" y="1631449"/>
            <a:ext cx="4041775" cy="296294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页脚占位符 6"/>
          <p:cNvSpPr>
            <a:spLocks noGrp="1"/>
          </p:cNvSpPr>
          <p:nvPr>
            <p:ph type="ftr" sz="quarter" idx="10"/>
          </p:nvPr>
        </p:nvSpPr>
        <p:spPr>
          <a:xfrm>
            <a:off x="2895600" y="4829272"/>
            <a:ext cx="2895600" cy="228530"/>
          </a:xfrm>
          <a:prstGeom prst="rect">
            <a:avLst/>
          </a:prstGeom>
        </p:spPr>
        <p:txBody>
          <a:bodyPr/>
          <a:lstStyle>
            <a:lvl1pPr algn="ctr" eaLnBrk="0" hangingPunct="0">
              <a:defRPr/>
            </a:lvl1pPr>
          </a:lstStyle>
          <a:p>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页脚占位符 2"/>
          <p:cNvSpPr>
            <a:spLocks noGrp="1"/>
          </p:cNvSpPr>
          <p:nvPr>
            <p:ph type="ftr" sz="quarter" idx="10"/>
          </p:nvPr>
        </p:nvSpPr>
        <p:spPr>
          <a:xfrm>
            <a:off x="2895600" y="4829272"/>
            <a:ext cx="2895600" cy="228530"/>
          </a:xfrm>
          <a:prstGeom prst="rect">
            <a:avLst/>
          </a:prstGeom>
        </p:spPr>
        <p:txBody>
          <a:bodyPr/>
          <a:lstStyle>
            <a:lvl1pPr algn="ctr" eaLnBrk="0" hangingPunct="0">
              <a:defRPr/>
            </a:lvl1pPr>
          </a:lstStyle>
          <a:p>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a:xfrm>
            <a:off x="2895600" y="4829272"/>
            <a:ext cx="2895600" cy="228530"/>
          </a:xfrm>
          <a:prstGeom prst="rect">
            <a:avLst/>
          </a:prstGeom>
        </p:spPr>
        <p:txBody>
          <a:bodyPr/>
          <a:lstStyle>
            <a:lvl1pPr algn="ctr" eaLnBrk="0" hangingPunct="0">
              <a:defRPr/>
            </a:lvl1pPr>
          </a:lstStyle>
          <a:p>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8" y="204729"/>
            <a:ext cx="3008313" cy="87126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26"/>
            <a:ext cx="5111750" cy="438967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8" y="1075993"/>
            <a:ext cx="3008313" cy="351840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页脚占位符 4"/>
          <p:cNvSpPr>
            <a:spLocks noGrp="1"/>
          </p:cNvSpPr>
          <p:nvPr>
            <p:ph type="ftr" sz="quarter" idx="10"/>
          </p:nvPr>
        </p:nvSpPr>
        <p:spPr>
          <a:xfrm>
            <a:off x="2895600" y="4829272"/>
            <a:ext cx="2895600" cy="228530"/>
          </a:xfrm>
          <a:prstGeom prst="rect">
            <a:avLst/>
          </a:prstGeom>
        </p:spPr>
        <p:txBody>
          <a:bodyPr/>
          <a:lstStyle>
            <a:lvl1pPr algn="ctr" eaLnBrk="0" hangingPunct="0">
              <a:defRPr/>
            </a:lvl1pPr>
          </a:lstStyle>
          <a:p>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926"/>
            <a:ext cx="5486400" cy="425319"/>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60233"/>
            <a:ext cx="5486400" cy="308514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4026246"/>
            <a:ext cx="5486400" cy="6030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页脚占位符 4"/>
          <p:cNvSpPr>
            <a:spLocks noGrp="1"/>
          </p:cNvSpPr>
          <p:nvPr>
            <p:ph type="ftr" sz="quarter" idx="10"/>
          </p:nvPr>
        </p:nvSpPr>
        <p:spPr>
          <a:xfrm>
            <a:off x="2895600" y="4829272"/>
            <a:ext cx="2895600" cy="228530"/>
          </a:xfrm>
          <a:prstGeom prst="rect">
            <a:avLst/>
          </a:prstGeom>
        </p:spPr>
        <p:txBody>
          <a:bodyPr/>
          <a:lstStyle>
            <a:lvl1pPr algn="ctr" eaLnBrk="0" hangingPunct="0">
              <a:defRPr/>
            </a:lvl1pPr>
          </a:lstStyle>
          <a:p>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85754" y="428494"/>
            <a:ext cx="6429375" cy="85698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一级标题</a:t>
            </a:r>
          </a:p>
        </p:txBody>
      </p:sp>
      <p:sp>
        <p:nvSpPr>
          <p:cNvPr id="1027" name="Rectangle 3"/>
          <p:cNvSpPr>
            <a:spLocks noGrp="1" noChangeArrowheads="1"/>
          </p:cNvSpPr>
          <p:nvPr>
            <p:ph type="body" idx="1"/>
          </p:nvPr>
        </p:nvSpPr>
        <p:spPr bwMode="auto">
          <a:xfrm>
            <a:off x="357192" y="1485442"/>
            <a:ext cx="6357937" cy="30867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二级标题</a:t>
            </a:r>
            <a:endParaRPr lang="en-US" altLang="zh-CN" smtClean="0"/>
          </a:p>
          <a:p>
            <a:pPr lvl="1"/>
            <a:r>
              <a:rPr lang="zh-CN" altLang="en-US" smtClean="0"/>
              <a:t>三级标题</a:t>
            </a:r>
          </a:p>
          <a:p>
            <a:pPr lvl="2"/>
            <a:r>
              <a:rPr lang="zh-CN" altLang="en-US" smtClean="0"/>
              <a:t>四级标题</a:t>
            </a:r>
          </a:p>
          <a:p>
            <a:pPr lvl="3"/>
            <a:r>
              <a:rPr lang="zh-CN" altLang="en-US" smtClean="0"/>
              <a:t>五级标题</a:t>
            </a:r>
          </a:p>
          <a:p>
            <a:pPr lvl="4"/>
            <a:r>
              <a:rPr lang="zh-CN" altLang="en-US" smtClean="0"/>
              <a:t>六级标题</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eaLnBrk="1" fontAlgn="base" hangingPunct="1">
        <a:spcBef>
          <a:spcPct val="0"/>
        </a:spcBef>
        <a:spcAft>
          <a:spcPct val="0"/>
        </a:spcAft>
        <a:defRPr sz="2800" b="1">
          <a:solidFill>
            <a:srgbClr val="194D19"/>
          </a:solidFill>
          <a:latin typeface="+mj-lt"/>
          <a:ea typeface="+mj-ea"/>
          <a:cs typeface="+mj-cs"/>
        </a:defRPr>
      </a:lvl1pPr>
      <a:lvl2pPr algn="ctr" rtl="0" eaLnBrk="1" fontAlgn="base" hangingPunct="1">
        <a:spcBef>
          <a:spcPct val="0"/>
        </a:spcBef>
        <a:spcAft>
          <a:spcPct val="0"/>
        </a:spcAft>
        <a:defRPr sz="2800" b="1">
          <a:solidFill>
            <a:srgbClr val="194D19"/>
          </a:solidFill>
          <a:latin typeface="Constantia" pitchFamily="18" charset="0"/>
          <a:ea typeface="微软雅黑" pitchFamily="34" charset="-122"/>
        </a:defRPr>
      </a:lvl2pPr>
      <a:lvl3pPr algn="ctr" rtl="0" eaLnBrk="1" fontAlgn="base" hangingPunct="1">
        <a:spcBef>
          <a:spcPct val="0"/>
        </a:spcBef>
        <a:spcAft>
          <a:spcPct val="0"/>
        </a:spcAft>
        <a:defRPr sz="2800" b="1">
          <a:solidFill>
            <a:srgbClr val="194D19"/>
          </a:solidFill>
          <a:latin typeface="Constantia" pitchFamily="18" charset="0"/>
          <a:ea typeface="微软雅黑" pitchFamily="34" charset="-122"/>
        </a:defRPr>
      </a:lvl3pPr>
      <a:lvl4pPr algn="ctr" rtl="0" eaLnBrk="1" fontAlgn="base" hangingPunct="1">
        <a:spcBef>
          <a:spcPct val="0"/>
        </a:spcBef>
        <a:spcAft>
          <a:spcPct val="0"/>
        </a:spcAft>
        <a:defRPr sz="2800" b="1">
          <a:solidFill>
            <a:srgbClr val="194D19"/>
          </a:solidFill>
          <a:latin typeface="Constantia" pitchFamily="18" charset="0"/>
          <a:ea typeface="微软雅黑" pitchFamily="34" charset="-122"/>
        </a:defRPr>
      </a:lvl4pPr>
      <a:lvl5pPr algn="ctr" rtl="0" eaLnBrk="1" fontAlgn="base" hangingPunct="1">
        <a:spcBef>
          <a:spcPct val="0"/>
        </a:spcBef>
        <a:spcAft>
          <a:spcPct val="0"/>
        </a:spcAft>
        <a:defRPr sz="2800" b="1">
          <a:solidFill>
            <a:srgbClr val="194D19"/>
          </a:solidFill>
          <a:latin typeface="Constantia" pitchFamily="18" charset="0"/>
          <a:ea typeface="微软雅黑" pitchFamily="34" charset="-122"/>
        </a:defRPr>
      </a:lvl5pPr>
      <a:lvl6pPr marL="457200" algn="ctr" rtl="0" eaLnBrk="1" fontAlgn="base" hangingPunct="1">
        <a:spcBef>
          <a:spcPct val="0"/>
        </a:spcBef>
        <a:spcAft>
          <a:spcPct val="0"/>
        </a:spcAft>
        <a:defRPr sz="4000" b="1">
          <a:solidFill>
            <a:schemeClr val="accent2"/>
          </a:solidFill>
          <a:latin typeface="Constantia" pitchFamily="18" charset="0"/>
          <a:ea typeface="微软雅黑" pitchFamily="34" charset="-122"/>
        </a:defRPr>
      </a:lvl6pPr>
      <a:lvl7pPr marL="914400" algn="ctr" rtl="0" eaLnBrk="1" fontAlgn="base" hangingPunct="1">
        <a:spcBef>
          <a:spcPct val="0"/>
        </a:spcBef>
        <a:spcAft>
          <a:spcPct val="0"/>
        </a:spcAft>
        <a:defRPr sz="4000" b="1">
          <a:solidFill>
            <a:schemeClr val="accent2"/>
          </a:solidFill>
          <a:latin typeface="Constantia" pitchFamily="18" charset="0"/>
          <a:ea typeface="微软雅黑" pitchFamily="34" charset="-122"/>
        </a:defRPr>
      </a:lvl7pPr>
      <a:lvl8pPr marL="1371600" algn="ctr" rtl="0" eaLnBrk="1" fontAlgn="base" hangingPunct="1">
        <a:spcBef>
          <a:spcPct val="0"/>
        </a:spcBef>
        <a:spcAft>
          <a:spcPct val="0"/>
        </a:spcAft>
        <a:defRPr sz="4000" b="1">
          <a:solidFill>
            <a:schemeClr val="accent2"/>
          </a:solidFill>
          <a:latin typeface="Constantia" pitchFamily="18" charset="0"/>
          <a:ea typeface="微软雅黑" pitchFamily="34" charset="-122"/>
        </a:defRPr>
      </a:lvl8pPr>
      <a:lvl9pPr marL="1828800" algn="ctr" rtl="0" eaLnBrk="1" fontAlgn="base" hangingPunct="1">
        <a:spcBef>
          <a:spcPct val="0"/>
        </a:spcBef>
        <a:spcAft>
          <a:spcPct val="0"/>
        </a:spcAft>
        <a:defRPr sz="4000" b="1">
          <a:solidFill>
            <a:schemeClr val="accent2"/>
          </a:solidFill>
          <a:latin typeface="Constantia" pitchFamily="18" charset="0"/>
          <a:ea typeface="微软雅黑" pitchFamily="34" charset="-122"/>
        </a:defRPr>
      </a:lvl9pPr>
    </p:titleStyle>
    <p:bodyStyle>
      <a:lvl1pPr marL="342900" indent="-342900" algn="l" rtl="0" eaLnBrk="1" fontAlgn="base" hangingPunct="1">
        <a:spcBef>
          <a:spcPct val="20000"/>
        </a:spcBef>
        <a:spcAft>
          <a:spcPct val="0"/>
        </a:spcAft>
        <a:buChar char="•"/>
        <a:defRPr sz="2400">
          <a:solidFill>
            <a:srgbClr val="267326"/>
          </a:solidFill>
          <a:latin typeface="+mn-lt"/>
          <a:ea typeface="+mn-ea"/>
          <a:cs typeface="+mn-cs"/>
        </a:defRPr>
      </a:lvl1pPr>
      <a:lvl2pPr marL="742950" indent="-285750" algn="l" rtl="0" eaLnBrk="1" fontAlgn="base" hangingPunct="1">
        <a:spcBef>
          <a:spcPct val="20000"/>
        </a:spcBef>
        <a:spcAft>
          <a:spcPct val="0"/>
        </a:spcAft>
        <a:buChar char="–"/>
        <a:defRPr sz="2000">
          <a:solidFill>
            <a:srgbClr val="267326"/>
          </a:solidFill>
          <a:latin typeface="+mn-lt"/>
          <a:ea typeface="+mn-ea"/>
        </a:defRPr>
      </a:lvl2pPr>
      <a:lvl3pPr marL="1143000" indent="-228600" algn="l" rtl="0" eaLnBrk="1" fontAlgn="base" hangingPunct="1">
        <a:spcBef>
          <a:spcPct val="20000"/>
        </a:spcBef>
        <a:spcAft>
          <a:spcPct val="0"/>
        </a:spcAft>
        <a:buChar char="•"/>
        <a:defRPr sz="2000">
          <a:solidFill>
            <a:srgbClr val="267326"/>
          </a:solidFill>
          <a:latin typeface="+mn-lt"/>
          <a:ea typeface="+mn-ea"/>
        </a:defRPr>
      </a:lvl3pPr>
      <a:lvl4pPr marL="1600200" indent="-228600" algn="l" rtl="0" eaLnBrk="1" fontAlgn="base" hangingPunct="1">
        <a:spcBef>
          <a:spcPct val="20000"/>
        </a:spcBef>
        <a:spcAft>
          <a:spcPct val="0"/>
        </a:spcAft>
        <a:buChar char="–"/>
        <a:defRPr sz="2000">
          <a:solidFill>
            <a:srgbClr val="267326"/>
          </a:solidFill>
          <a:latin typeface="+mn-lt"/>
          <a:ea typeface="+mn-ea"/>
        </a:defRPr>
      </a:lvl4pPr>
      <a:lvl5pPr marL="2057400" indent="-228600" algn="l" rtl="0" eaLnBrk="1" fontAlgn="base" hangingPunct="1">
        <a:spcBef>
          <a:spcPct val="20000"/>
        </a:spcBef>
        <a:spcAft>
          <a:spcPct val="0"/>
        </a:spcAft>
        <a:buChar char="»"/>
        <a:defRPr sz="2000">
          <a:solidFill>
            <a:srgbClr val="267326"/>
          </a:solidFill>
          <a:latin typeface="+mn-lt"/>
          <a:ea typeface="+mn-ea"/>
        </a:defRPr>
      </a:lvl5pPr>
      <a:lvl6pPr marL="2514600" indent="-228600" algn="l" rtl="0" eaLnBrk="1" fontAlgn="base" hangingPunct="1">
        <a:spcBef>
          <a:spcPct val="20000"/>
        </a:spcBef>
        <a:spcAft>
          <a:spcPct val="0"/>
        </a:spcAft>
        <a:buChar char="»"/>
        <a:defRPr sz="2400">
          <a:solidFill>
            <a:schemeClr val="tx1"/>
          </a:solidFill>
          <a:latin typeface="+mn-lt"/>
          <a:ea typeface="+mn-ea"/>
        </a:defRPr>
      </a:lvl6pPr>
      <a:lvl7pPr marL="2971800" indent="-228600" algn="l" rtl="0" eaLnBrk="1" fontAlgn="base" hangingPunct="1">
        <a:spcBef>
          <a:spcPct val="20000"/>
        </a:spcBef>
        <a:spcAft>
          <a:spcPct val="0"/>
        </a:spcAft>
        <a:buChar char="»"/>
        <a:defRPr sz="2400">
          <a:solidFill>
            <a:schemeClr val="tx1"/>
          </a:solidFill>
          <a:latin typeface="+mn-lt"/>
          <a:ea typeface="+mn-ea"/>
        </a:defRPr>
      </a:lvl7pPr>
      <a:lvl8pPr marL="3429000" indent="-228600" algn="l" rtl="0" eaLnBrk="1" fontAlgn="base" hangingPunct="1">
        <a:spcBef>
          <a:spcPct val="20000"/>
        </a:spcBef>
        <a:spcAft>
          <a:spcPct val="0"/>
        </a:spcAft>
        <a:buChar char="»"/>
        <a:defRPr sz="2400">
          <a:solidFill>
            <a:schemeClr val="tx1"/>
          </a:solidFill>
          <a:latin typeface="+mn-lt"/>
          <a:ea typeface="+mn-ea"/>
        </a:defRPr>
      </a:lvl8pPr>
      <a:lvl9pPr marL="3886200" indent="-228600" algn="l" rtl="0" eaLnBrk="1" fontAlgn="base" hangingPunct="1">
        <a:spcBef>
          <a:spcPct val="20000"/>
        </a:spcBef>
        <a:spcAft>
          <a:spcPct val="0"/>
        </a:spcAft>
        <a:buChar char="»"/>
        <a:defRPr sz="24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标题 1"/>
          <p:cNvSpPr>
            <a:spLocks noGrp="1"/>
          </p:cNvSpPr>
          <p:nvPr>
            <p:ph type="title"/>
          </p:nvPr>
        </p:nvSpPr>
        <p:spPr>
          <a:xfrm>
            <a:off x="3286118" y="2336879"/>
            <a:ext cx="4064001" cy="1020447"/>
          </a:xfrm>
        </p:spPr>
        <p:txBody>
          <a:bodyPr anchor="t"/>
          <a:lstStyle/>
          <a:p>
            <a:pPr algn="l" eaLnBrk="1" hangingPunct="1"/>
            <a:r>
              <a:rPr lang="zh-CN" altLang="en-US" sz="4000">
                <a:solidFill>
                  <a:srgbClr val="003366"/>
                </a:solidFill>
                <a:latin typeface="华文新魏" pitchFamily="2" charset="-122"/>
              </a:rPr>
              <a:t>计算机网络技术</a:t>
            </a:r>
            <a:endParaRPr lang="zh-CN" altLang="en-US" sz="4000">
              <a:solidFill>
                <a:srgbClr val="003366"/>
              </a:solidFill>
            </a:endParaRPr>
          </a:p>
        </p:txBody>
      </p:sp>
      <p:sp>
        <p:nvSpPr>
          <p:cNvPr id="446467" name="副标题 2"/>
          <p:cNvSpPr>
            <a:spLocks noGrp="1"/>
          </p:cNvSpPr>
          <p:nvPr>
            <p:ph type="body" idx="1"/>
          </p:nvPr>
        </p:nvSpPr>
        <p:spPr>
          <a:xfrm>
            <a:off x="3143240" y="3500158"/>
            <a:ext cx="4000528" cy="1125191"/>
          </a:xfrm>
        </p:spPr>
        <p:txBody>
          <a:bodyPr anchor="b"/>
          <a:lstStyle/>
          <a:p>
            <a:pPr marL="0" indent="0" algn="ctr" eaLnBrk="1" hangingPunct="1">
              <a:buFontTx/>
              <a:buNone/>
            </a:pPr>
            <a:r>
              <a:rPr lang="zh-CN" altLang="en-US" sz="2800" b="1">
                <a:solidFill>
                  <a:srgbClr val="003366"/>
                </a:solidFill>
                <a:latin typeface="微软雅黑" pitchFamily="34" charset="-122"/>
              </a:rPr>
              <a:t>王宇新</a:t>
            </a:r>
          </a:p>
          <a:p>
            <a:pPr marL="0" indent="0" algn="ctr" eaLnBrk="1" hangingPunct="1">
              <a:buFontTx/>
              <a:buNone/>
            </a:pPr>
            <a:r>
              <a:rPr lang="zh-CN" altLang="en-US" sz="2800" b="1">
                <a:solidFill>
                  <a:srgbClr val="003366"/>
                </a:solidFill>
                <a:latin typeface="微软雅黑" pitchFamily="34" charset="-122"/>
              </a:rPr>
              <a:t>大连理工大学</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14376" y="714362"/>
            <a:ext cx="7772400" cy="721520"/>
          </a:xfrm>
        </p:spPr>
        <p:txBody>
          <a:bodyPr/>
          <a:lstStyle/>
          <a:p>
            <a:pPr algn="l">
              <a:defRPr/>
            </a:pPr>
            <a:r>
              <a:rPr lang="en-US" altLang="en-US" sz="2400" dirty="0" smtClean="0">
                <a:solidFill>
                  <a:srgbClr val="007D7A"/>
                </a:solidFill>
                <a:latin typeface="Times New Roman" pitchFamily="18" charset="0"/>
                <a:ea typeface="+mn-ea"/>
                <a:cs typeface="Times New Roman" pitchFamily="18" charset="0"/>
              </a:rPr>
              <a:t>2</a:t>
            </a:r>
            <a:r>
              <a:rPr lang="en-US" altLang="zh-CN" sz="2400" dirty="0" smtClean="0">
                <a:solidFill>
                  <a:srgbClr val="007D7A"/>
                </a:solidFill>
                <a:latin typeface="Times New Roman" pitchFamily="18" charset="0"/>
                <a:ea typeface="+mn-ea"/>
                <a:cs typeface="Times New Roman" pitchFamily="18" charset="0"/>
              </a:rPr>
              <a:t>. </a:t>
            </a:r>
            <a:r>
              <a:rPr lang="zh-CN" altLang="en-US" sz="2400" dirty="0" smtClean="0">
                <a:solidFill>
                  <a:srgbClr val="007D7A"/>
                </a:solidFill>
                <a:latin typeface="Times New Roman" pitchFamily="18" charset="0"/>
                <a:ea typeface="+mn-ea"/>
                <a:cs typeface="Times New Roman" pitchFamily="18" charset="0"/>
              </a:rPr>
              <a:t>区分服务</a:t>
            </a:r>
            <a:r>
              <a:rPr lang="en-US" altLang="en-US" sz="2400" dirty="0" err="1" smtClean="0">
                <a:solidFill>
                  <a:srgbClr val="007D7A"/>
                </a:solidFill>
                <a:latin typeface="Times New Roman" pitchFamily="18" charset="0"/>
                <a:ea typeface="+mn-ea"/>
                <a:cs typeface="Times New Roman" pitchFamily="18" charset="0"/>
              </a:rPr>
              <a:t>DiffServ</a:t>
            </a:r>
            <a:endParaRPr lang="zh-CN" altLang="en-US" sz="2400" dirty="0">
              <a:solidFill>
                <a:srgbClr val="007D7A"/>
              </a:solidFill>
              <a:latin typeface="Times New Roman" pitchFamily="18" charset="0"/>
              <a:ea typeface="+mn-ea"/>
              <a:cs typeface="Times New Roman" pitchFamily="18" charset="0"/>
            </a:endParaRPr>
          </a:p>
        </p:txBody>
      </p:sp>
      <p:sp>
        <p:nvSpPr>
          <p:cNvPr id="3" name="内容占位符 2"/>
          <p:cNvSpPr>
            <a:spLocks noGrp="1"/>
          </p:cNvSpPr>
          <p:nvPr>
            <p:ph idx="1"/>
          </p:nvPr>
        </p:nvSpPr>
        <p:spPr>
          <a:xfrm>
            <a:off x="500034" y="1393023"/>
            <a:ext cx="5500726" cy="2911085"/>
          </a:xfrm>
        </p:spPr>
        <p:txBody>
          <a:bodyPr/>
          <a:lstStyle/>
          <a:p>
            <a:pPr marL="261938" indent="-261938">
              <a:lnSpc>
                <a:spcPct val="120000"/>
              </a:lnSpc>
              <a:spcBef>
                <a:spcPts val="600"/>
              </a:spcBef>
              <a:buNone/>
              <a:defRPr/>
            </a:pPr>
            <a:r>
              <a:rPr lang="en-US" altLang="zh-CN" b="1" dirty="0" err="1" smtClean="0">
                <a:solidFill>
                  <a:srgbClr val="007D7A"/>
                </a:solidFill>
                <a:latin typeface="Times New Roman" pitchFamily="18" charset="0"/>
                <a:cs typeface="Times New Roman" pitchFamily="18" charset="0"/>
              </a:rPr>
              <a:t>DiffServ</a:t>
            </a:r>
            <a:r>
              <a:rPr lang="zh-CN" altLang="en-US" b="1" dirty="0" smtClean="0">
                <a:solidFill>
                  <a:srgbClr val="007D7A"/>
                </a:solidFill>
                <a:latin typeface="Times New Roman" pitchFamily="18" charset="0"/>
                <a:cs typeface="Times New Roman" pitchFamily="18" charset="0"/>
              </a:rPr>
              <a:t>的基本概念</a:t>
            </a:r>
            <a:endParaRPr lang="en-US" altLang="zh-CN" b="1" dirty="0" smtClean="0">
              <a:solidFill>
                <a:srgbClr val="007D7A"/>
              </a:solidFill>
              <a:latin typeface="Times New Roman" pitchFamily="18" charset="0"/>
              <a:cs typeface="Times New Roman" pitchFamily="18" charset="0"/>
            </a:endParaRPr>
          </a:p>
          <a:p>
            <a:pPr marL="261938" indent="-261938">
              <a:lnSpc>
                <a:spcPct val="120000"/>
              </a:lnSpc>
              <a:spcBef>
                <a:spcPts val="600"/>
              </a:spcBef>
              <a:buFont typeface="Arial" pitchFamily="34" charset="0"/>
              <a:buChar char="•"/>
              <a:defRPr/>
            </a:pPr>
            <a:r>
              <a:rPr lang="zh-CN" altLang="en-US" sz="2000" kern="1200" dirty="0" smtClean="0">
                <a:solidFill>
                  <a:srgbClr val="1A3868"/>
                </a:solidFill>
                <a:latin typeface="Times New Roman" pitchFamily="18" charset="0"/>
                <a:cs typeface="Times New Roman" pitchFamily="18" charset="0"/>
              </a:rPr>
              <a:t>考虑系统的可扩展性，将提供区分服务的网络分为</a:t>
            </a:r>
            <a:r>
              <a:rPr lang="en-US" altLang="zh-CN" sz="2000" kern="1200" dirty="0" smtClean="0">
                <a:solidFill>
                  <a:srgbClr val="C00000"/>
                </a:solidFill>
                <a:latin typeface="Times New Roman" pitchFamily="18" charset="0"/>
                <a:cs typeface="Times New Roman" pitchFamily="18" charset="0"/>
              </a:rPr>
              <a:t>DS</a:t>
            </a:r>
            <a:r>
              <a:rPr lang="zh-CN" altLang="en-US" sz="2000" kern="1200" dirty="0" smtClean="0">
                <a:solidFill>
                  <a:srgbClr val="C00000"/>
                </a:solidFill>
                <a:latin typeface="Times New Roman" pitchFamily="18" charset="0"/>
                <a:cs typeface="Times New Roman" pitchFamily="18" charset="0"/>
              </a:rPr>
              <a:t>区</a:t>
            </a:r>
            <a:r>
              <a:rPr lang="zh-CN" altLang="en-US" sz="2000" kern="1200" dirty="0" smtClean="0">
                <a:solidFill>
                  <a:srgbClr val="1A3868"/>
                </a:solidFill>
                <a:latin typeface="Times New Roman" pitchFamily="18" charset="0"/>
                <a:cs typeface="Times New Roman" pitchFamily="18" charset="0"/>
              </a:rPr>
              <a:t>与</a:t>
            </a:r>
            <a:r>
              <a:rPr lang="en-US" altLang="zh-CN" sz="2000" kern="1200" dirty="0" smtClean="0">
                <a:solidFill>
                  <a:srgbClr val="C00000"/>
                </a:solidFill>
                <a:latin typeface="Times New Roman" pitchFamily="18" charset="0"/>
                <a:cs typeface="Times New Roman" pitchFamily="18" charset="0"/>
              </a:rPr>
              <a:t>DS</a:t>
            </a:r>
            <a:r>
              <a:rPr lang="zh-CN" altLang="en-US" sz="2000" kern="1200" dirty="0" smtClean="0">
                <a:solidFill>
                  <a:srgbClr val="C00000"/>
                </a:solidFill>
                <a:latin typeface="Times New Roman" pitchFamily="18" charset="0"/>
                <a:cs typeface="Times New Roman" pitchFamily="18" charset="0"/>
              </a:rPr>
              <a:t>域</a:t>
            </a:r>
            <a:r>
              <a:rPr lang="zh-CN" altLang="en-US" sz="2000" kern="1200" dirty="0" smtClean="0">
                <a:solidFill>
                  <a:srgbClr val="1A3868"/>
                </a:solidFill>
                <a:latin typeface="Times New Roman" pitchFamily="18" charset="0"/>
                <a:cs typeface="Times New Roman" pitchFamily="18" charset="0"/>
              </a:rPr>
              <a:t>两级。</a:t>
            </a:r>
            <a:endParaRPr lang="en-US" altLang="zh-CN" sz="2000" kern="1200" dirty="0" smtClean="0">
              <a:solidFill>
                <a:srgbClr val="1A3868"/>
              </a:solidFill>
              <a:latin typeface="Times New Roman" pitchFamily="18" charset="0"/>
              <a:cs typeface="Times New Roman" pitchFamily="18" charset="0"/>
            </a:endParaRPr>
          </a:p>
          <a:p>
            <a:pPr marL="261938" indent="-261938">
              <a:lnSpc>
                <a:spcPct val="120000"/>
              </a:lnSpc>
              <a:spcBef>
                <a:spcPts val="600"/>
              </a:spcBef>
              <a:buFont typeface="Arial" pitchFamily="34" charset="0"/>
              <a:buChar char="•"/>
              <a:defRPr/>
            </a:pPr>
            <a:r>
              <a:rPr lang="zh-CN" altLang="en-US" sz="2000" kern="1200" dirty="0" smtClean="0">
                <a:solidFill>
                  <a:srgbClr val="1A3868"/>
                </a:solidFill>
                <a:latin typeface="Times New Roman" pitchFamily="18" charset="0"/>
                <a:cs typeface="Times New Roman" pitchFamily="18" charset="0"/>
              </a:rPr>
              <a:t>实现区分服务功能的结点称为</a:t>
            </a:r>
            <a:r>
              <a:rPr lang="en-US" altLang="zh-CN" sz="2000" kern="1200" dirty="0" smtClean="0">
                <a:solidFill>
                  <a:srgbClr val="C00000"/>
                </a:solidFill>
                <a:latin typeface="Times New Roman" pitchFamily="18" charset="0"/>
                <a:cs typeface="Times New Roman" pitchFamily="18" charset="0"/>
              </a:rPr>
              <a:t>DS</a:t>
            </a:r>
            <a:r>
              <a:rPr lang="zh-CN" altLang="en-US" sz="2000" kern="1200" dirty="0" smtClean="0">
                <a:solidFill>
                  <a:srgbClr val="C00000"/>
                </a:solidFill>
                <a:latin typeface="Times New Roman" pitchFamily="18" charset="0"/>
                <a:cs typeface="Times New Roman" pitchFamily="18" charset="0"/>
              </a:rPr>
              <a:t>结点。</a:t>
            </a:r>
            <a:endParaRPr lang="en-US" altLang="zh-CN" sz="2000" kern="1200" dirty="0" smtClean="0">
              <a:solidFill>
                <a:srgbClr val="1A3868"/>
              </a:solidFill>
              <a:latin typeface="Times New Roman" pitchFamily="18" charset="0"/>
              <a:cs typeface="Times New Roman" pitchFamily="18" charset="0"/>
            </a:endParaRPr>
          </a:p>
          <a:p>
            <a:pPr marL="261938" indent="-261938">
              <a:lnSpc>
                <a:spcPct val="120000"/>
              </a:lnSpc>
              <a:spcBef>
                <a:spcPts val="600"/>
              </a:spcBef>
              <a:buFont typeface="Arial" pitchFamily="34" charset="0"/>
              <a:buChar char="•"/>
              <a:defRPr/>
            </a:pPr>
            <a:r>
              <a:rPr lang="en-US" altLang="zh-CN" sz="2000" kern="1200" dirty="0" smtClean="0">
                <a:solidFill>
                  <a:srgbClr val="1A3868"/>
                </a:solidFill>
                <a:latin typeface="Times New Roman" pitchFamily="18" charset="0"/>
                <a:cs typeface="Times New Roman" pitchFamily="18" charset="0"/>
              </a:rPr>
              <a:t>DS</a:t>
            </a:r>
            <a:r>
              <a:rPr lang="zh-CN" altLang="en-US" sz="2000" kern="1200" dirty="0" smtClean="0">
                <a:solidFill>
                  <a:srgbClr val="1A3868"/>
                </a:solidFill>
                <a:latin typeface="Times New Roman" pitchFamily="18" charset="0"/>
                <a:cs typeface="Times New Roman" pitchFamily="18" charset="0"/>
              </a:rPr>
              <a:t>结点分为</a:t>
            </a:r>
            <a:r>
              <a:rPr lang="zh-CN" altLang="en-US" sz="2000" kern="1200" dirty="0" smtClean="0">
                <a:solidFill>
                  <a:srgbClr val="C00000"/>
                </a:solidFill>
                <a:latin typeface="Times New Roman" pitchFamily="18" charset="0"/>
                <a:cs typeface="Times New Roman" pitchFamily="18" charset="0"/>
              </a:rPr>
              <a:t>内部结点</a:t>
            </a:r>
            <a:r>
              <a:rPr lang="zh-CN" altLang="en-US" sz="2000" kern="1200" dirty="0" smtClean="0">
                <a:solidFill>
                  <a:srgbClr val="1A3868"/>
                </a:solidFill>
                <a:latin typeface="Times New Roman" pitchFamily="18" charset="0"/>
                <a:cs typeface="Times New Roman" pitchFamily="18" charset="0"/>
              </a:rPr>
              <a:t>与</a:t>
            </a:r>
            <a:r>
              <a:rPr lang="zh-CN" altLang="en-US" sz="2000" kern="1200" dirty="0" smtClean="0">
                <a:solidFill>
                  <a:srgbClr val="C00000"/>
                </a:solidFill>
                <a:latin typeface="Times New Roman" pitchFamily="18" charset="0"/>
                <a:cs typeface="Times New Roman" pitchFamily="18" charset="0"/>
              </a:rPr>
              <a:t>边界结点</a:t>
            </a:r>
            <a:r>
              <a:rPr lang="zh-CN" altLang="en-US" sz="2000" kern="1200" dirty="0" smtClean="0">
                <a:solidFill>
                  <a:srgbClr val="1A3868"/>
                </a:solidFill>
                <a:latin typeface="Times New Roman" pitchFamily="18" charset="0"/>
                <a:cs typeface="Times New Roman" pitchFamily="18" charset="0"/>
              </a:rPr>
              <a:t>，边界结点可以是路由器、主机或防火墙。</a:t>
            </a:r>
            <a:endParaRPr lang="en-US" altLang="zh-CN" sz="2000" kern="1200" dirty="0" smtClean="0">
              <a:solidFill>
                <a:srgbClr val="1A3868"/>
              </a:solidFill>
              <a:latin typeface="Times New Roman" pitchFamily="18" charset="0"/>
              <a:cs typeface="Times New Roman" pitchFamily="18" charset="0"/>
            </a:endParaRPr>
          </a:p>
          <a:p>
            <a:pPr>
              <a:lnSpc>
                <a:spcPct val="120000"/>
              </a:lnSpc>
              <a:spcBef>
                <a:spcPts val="600"/>
              </a:spcBef>
              <a:buFontTx/>
              <a:buNone/>
              <a:defRPr/>
            </a:pPr>
            <a:endParaRPr lang="en-US" altLang="zh-CN" sz="2800" dirty="0" smtClean="0"/>
          </a:p>
          <a:p>
            <a:pPr>
              <a:lnSpc>
                <a:spcPct val="120000"/>
              </a:lnSpc>
              <a:spcBef>
                <a:spcPts val="600"/>
              </a:spcBef>
              <a:buFontTx/>
              <a:buNone/>
              <a:defRPr/>
            </a:pPr>
            <a:endParaRPr lang="zh-CN" altLang="en-US" sz="2800" dirty="0" smtClean="0"/>
          </a:p>
          <a:p>
            <a:pPr>
              <a:lnSpc>
                <a:spcPct val="120000"/>
              </a:lnSpc>
              <a:spcBef>
                <a:spcPts val="600"/>
              </a:spcBef>
              <a:buFontTx/>
              <a:buNone/>
              <a:defRPr/>
            </a:pPr>
            <a:endParaRPr lang="zh-CN" altLang="en-US" sz="2800" b="1" u="sng"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7158" y="696516"/>
            <a:ext cx="7772400" cy="721520"/>
          </a:xfrm>
        </p:spPr>
        <p:txBody>
          <a:bodyPr/>
          <a:lstStyle/>
          <a:p>
            <a:pPr algn="l">
              <a:defRPr/>
            </a:pPr>
            <a:r>
              <a:rPr lang="en-US" altLang="en-US" sz="2400" dirty="0" err="1" smtClean="0">
                <a:solidFill>
                  <a:srgbClr val="007D7A"/>
                </a:solidFill>
                <a:latin typeface="Times New Roman" pitchFamily="18" charset="0"/>
                <a:ea typeface="+mn-ea"/>
                <a:cs typeface="Times New Roman" pitchFamily="18" charset="0"/>
              </a:rPr>
              <a:t>DiffServ</a:t>
            </a:r>
            <a:r>
              <a:rPr lang="zh-CN" altLang="en-US" sz="2400" dirty="0" smtClean="0">
                <a:solidFill>
                  <a:srgbClr val="007D7A"/>
                </a:solidFill>
                <a:latin typeface="Times New Roman" pitchFamily="18" charset="0"/>
                <a:ea typeface="+mn-ea"/>
                <a:cs typeface="Times New Roman" pitchFamily="18" charset="0"/>
              </a:rPr>
              <a:t>网络结构</a:t>
            </a:r>
            <a:endParaRPr lang="zh-CN" altLang="en-US" sz="2400" dirty="0">
              <a:solidFill>
                <a:srgbClr val="007D7A"/>
              </a:solidFill>
              <a:latin typeface="Times New Roman" pitchFamily="18" charset="0"/>
              <a:ea typeface="+mn-ea"/>
              <a:cs typeface="Times New Roman" pitchFamily="18" charset="0"/>
            </a:endParaRPr>
          </a:p>
        </p:txBody>
      </p:sp>
      <p:sp>
        <p:nvSpPr>
          <p:cNvPr id="3" name="内容占位符 2"/>
          <p:cNvSpPr>
            <a:spLocks noGrp="1"/>
          </p:cNvSpPr>
          <p:nvPr>
            <p:ph idx="1"/>
          </p:nvPr>
        </p:nvSpPr>
        <p:spPr>
          <a:xfrm>
            <a:off x="685800" y="1393032"/>
            <a:ext cx="7772400" cy="3178969"/>
          </a:xfrm>
        </p:spPr>
        <p:txBody>
          <a:bodyPr/>
          <a:lstStyle/>
          <a:p>
            <a:pPr>
              <a:defRPr/>
            </a:pPr>
            <a:endParaRPr lang="en-US" altLang="zh-CN" sz="2800" u="sng" smtClean="0"/>
          </a:p>
          <a:p>
            <a:pPr>
              <a:buFontTx/>
              <a:buNone/>
              <a:defRPr/>
            </a:pPr>
            <a:endParaRPr lang="en-US" altLang="zh-CN" sz="2800" smtClean="0"/>
          </a:p>
          <a:p>
            <a:pPr>
              <a:buFontTx/>
              <a:buNone/>
              <a:defRPr/>
            </a:pPr>
            <a:endParaRPr lang="zh-CN" altLang="en-US" sz="2800" smtClean="0"/>
          </a:p>
          <a:p>
            <a:pPr>
              <a:buFontTx/>
              <a:buNone/>
              <a:defRPr/>
            </a:pPr>
            <a:endParaRPr lang="zh-CN" altLang="en-US" sz="2800" b="1" u="sng" smtClean="0"/>
          </a:p>
        </p:txBody>
      </p:sp>
      <p:pic>
        <p:nvPicPr>
          <p:cNvPr id="163845" name="Picture 1"/>
          <p:cNvPicPr>
            <a:picLocks noChangeAspect="1" noChangeArrowheads="1"/>
          </p:cNvPicPr>
          <p:nvPr/>
        </p:nvPicPr>
        <p:blipFill>
          <a:blip r:embed="rId3" cstate="print"/>
          <a:srcRect/>
          <a:stretch>
            <a:fillRect/>
          </a:stretch>
        </p:blipFill>
        <p:spPr bwMode="auto">
          <a:xfrm>
            <a:off x="357158" y="2857502"/>
            <a:ext cx="5643601" cy="1721604"/>
          </a:xfrm>
          <a:prstGeom prst="rect">
            <a:avLst/>
          </a:prstGeom>
          <a:noFill/>
          <a:ln w="9525">
            <a:noFill/>
            <a:miter lim="800000"/>
            <a:headEnd/>
            <a:tailEnd/>
          </a:ln>
        </p:spPr>
      </p:pic>
      <p:sp>
        <p:nvSpPr>
          <p:cNvPr id="6" name="矩形 5"/>
          <p:cNvSpPr/>
          <p:nvPr/>
        </p:nvSpPr>
        <p:spPr>
          <a:xfrm>
            <a:off x="357158" y="1285866"/>
            <a:ext cx="5786478" cy="1554272"/>
          </a:xfrm>
          <a:prstGeom prst="rect">
            <a:avLst/>
          </a:prstGeom>
        </p:spPr>
        <p:txBody>
          <a:bodyPr wrap="square">
            <a:spAutoFit/>
          </a:bodyPr>
          <a:lstStyle/>
          <a:p>
            <a:pPr marL="261938" indent="-261938" fontAlgn="base">
              <a:lnSpc>
                <a:spcPct val="150000"/>
              </a:lnSpc>
              <a:spcBef>
                <a:spcPts val="600"/>
              </a:spcBef>
              <a:spcAft>
                <a:spcPct val="0"/>
              </a:spcAft>
              <a:buFont typeface="Arial" pitchFamily="34" charset="0"/>
              <a:buChar char="•"/>
              <a:defRPr/>
            </a:pPr>
            <a:r>
              <a:rPr lang="en-US" altLang="zh-CN" sz="2000" dirty="0" smtClean="0">
                <a:solidFill>
                  <a:srgbClr val="1A3868"/>
                </a:solidFill>
                <a:latin typeface="Times New Roman" pitchFamily="18" charset="0"/>
                <a:cs typeface="Times New Roman" pitchFamily="18" charset="0"/>
              </a:rPr>
              <a:t>DS</a:t>
            </a:r>
            <a:r>
              <a:rPr lang="zh-CN" altLang="en-US" sz="2000" dirty="0" smtClean="0">
                <a:solidFill>
                  <a:srgbClr val="1A3868"/>
                </a:solidFill>
                <a:latin typeface="Times New Roman" pitchFamily="18" charset="0"/>
                <a:cs typeface="Times New Roman" pitchFamily="18" charset="0"/>
              </a:rPr>
              <a:t>域是由一组互联的</a:t>
            </a:r>
            <a:r>
              <a:rPr lang="en-US" altLang="zh-CN" sz="2000" dirty="0" smtClean="0">
                <a:solidFill>
                  <a:srgbClr val="1A3868"/>
                </a:solidFill>
                <a:latin typeface="Times New Roman" pitchFamily="18" charset="0"/>
                <a:cs typeface="Times New Roman" pitchFamily="18" charset="0"/>
              </a:rPr>
              <a:t>DS</a:t>
            </a:r>
            <a:r>
              <a:rPr lang="zh-CN" altLang="en-US" sz="2000" dirty="0" smtClean="0">
                <a:solidFill>
                  <a:srgbClr val="1A3868"/>
                </a:solidFill>
                <a:latin typeface="Times New Roman" pitchFamily="18" charset="0"/>
                <a:cs typeface="Times New Roman" pitchFamily="18" charset="0"/>
              </a:rPr>
              <a:t>结点组成，它们采用统一的服务提供策略。</a:t>
            </a:r>
            <a:endParaRPr lang="en-US" altLang="zh-CN" sz="2000" dirty="0" smtClean="0">
              <a:solidFill>
                <a:srgbClr val="1A3868"/>
              </a:solidFill>
              <a:latin typeface="Times New Roman" pitchFamily="18" charset="0"/>
              <a:cs typeface="Times New Roman" pitchFamily="18" charset="0"/>
            </a:endParaRPr>
          </a:p>
          <a:p>
            <a:pPr marL="261938" indent="-261938" fontAlgn="base">
              <a:lnSpc>
                <a:spcPct val="150000"/>
              </a:lnSpc>
              <a:spcBef>
                <a:spcPts val="600"/>
              </a:spcBef>
              <a:spcAft>
                <a:spcPct val="0"/>
              </a:spcAft>
              <a:buFont typeface="Arial" pitchFamily="34" charset="0"/>
              <a:buChar char="•"/>
              <a:defRPr/>
            </a:pPr>
            <a:r>
              <a:rPr lang="zh-CN" altLang="en-US" sz="2000" dirty="0" smtClean="0">
                <a:solidFill>
                  <a:srgbClr val="1A3868"/>
                </a:solidFill>
                <a:latin typeface="Times New Roman" pitchFamily="18" charset="0"/>
                <a:cs typeface="Times New Roman" pitchFamily="18" charset="0"/>
              </a:rPr>
              <a:t>不同的</a:t>
            </a:r>
            <a:r>
              <a:rPr lang="en-US" altLang="zh-CN" sz="2000" dirty="0" smtClean="0">
                <a:solidFill>
                  <a:srgbClr val="1A3868"/>
                </a:solidFill>
                <a:latin typeface="Times New Roman" pitchFamily="18" charset="0"/>
                <a:cs typeface="Times New Roman" pitchFamily="18" charset="0"/>
              </a:rPr>
              <a:t>DS</a:t>
            </a:r>
            <a:r>
              <a:rPr lang="zh-CN" altLang="en-US" sz="2000" dirty="0" smtClean="0">
                <a:solidFill>
                  <a:srgbClr val="1A3868"/>
                </a:solidFill>
                <a:latin typeface="Times New Roman" pitchFamily="18" charset="0"/>
                <a:cs typeface="Times New Roman" pitchFamily="18" charset="0"/>
              </a:rPr>
              <a:t>域之间通过边界路由器互联构成</a:t>
            </a:r>
            <a:r>
              <a:rPr lang="en-US" altLang="zh-CN" sz="2000" dirty="0" smtClean="0">
                <a:solidFill>
                  <a:srgbClr val="1A3868"/>
                </a:solidFill>
                <a:latin typeface="Times New Roman" pitchFamily="18" charset="0"/>
                <a:cs typeface="Times New Roman" pitchFamily="18" charset="0"/>
              </a:rPr>
              <a:t>DS</a:t>
            </a:r>
            <a:r>
              <a:rPr lang="zh-CN" altLang="en-US" sz="2000" dirty="0" smtClean="0">
                <a:solidFill>
                  <a:srgbClr val="1A3868"/>
                </a:solidFill>
                <a:latin typeface="Times New Roman" pitchFamily="18" charset="0"/>
                <a:cs typeface="Times New Roman" pitchFamily="18" charset="0"/>
              </a:rPr>
              <a:t>区。</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7158" y="671503"/>
            <a:ext cx="7958137" cy="721520"/>
          </a:xfrm>
        </p:spPr>
        <p:txBody>
          <a:bodyPr/>
          <a:lstStyle/>
          <a:p>
            <a:pPr algn="l">
              <a:defRPr/>
            </a:pPr>
            <a:r>
              <a:rPr lang="zh-CN" altLang="en-US" sz="2400" dirty="0" smtClean="0">
                <a:solidFill>
                  <a:srgbClr val="007D7A"/>
                </a:solidFill>
                <a:latin typeface="Times New Roman" pitchFamily="18" charset="0"/>
                <a:ea typeface="+mn-ea"/>
                <a:cs typeface="Times New Roman" pitchFamily="18" charset="0"/>
              </a:rPr>
              <a:t>区分服务标记字段与区分服务标记</a:t>
            </a:r>
            <a:r>
              <a:rPr lang="en-US" altLang="en-US" sz="2400" dirty="0" smtClean="0">
                <a:solidFill>
                  <a:srgbClr val="007D7A"/>
                </a:solidFill>
                <a:latin typeface="Times New Roman" pitchFamily="18" charset="0"/>
                <a:ea typeface="+mn-ea"/>
                <a:cs typeface="Times New Roman" pitchFamily="18" charset="0"/>
              </a:rPr>
              <a:t>DSCP</a:t>
            </a:r>
            <a:endParaRPr lang="zh-CN" altLang="en-US" sz="2400" dirty="0">
              <a:solidFill>
                <a:srgbClr val="007D7A"/>
              </a:solidFill>
              <a:latin typeface="Times New Roman" pitchFamily="18" charset="0"/>
              <a:ea typeface="+mn-ea"/>
              <a:cs typeface="Times New Roman" pitchFamily="18" charset="0"/>
            </a:endParaRPr>
          </a:p>
        </p:txBody>
      </p:sp>
      <p:sp>
        <p:nvSpPr>
          <p:cNvPr id="3" name="内容占位符 2"/>
          <p:cNvSpPr>
            <a:spLocks noGrp="1"/>
          </p:cNvSpPr>
          <p:nvPr>
            <p:ph idx="1"/>
          </p:nvPr>
        </p:nvSpPr>
        <p:spPr>
          <a:xfrm>
            <a:off x="428596" y="1357304"/>
            <a:ext cx="5429288" cy="1285875"/>
          </a:xfrm>
        </p:spPr>
        <p:txBody>
          <a:bodyPr/>
          <a:lstStyle/>
          <a:p>
            <a:pPr marL="261938" indent="-261938">
              <a:lnSpc>
                <a:spcPct val="120000"/>
              </a:lnSpc>
              <a:spcBef>
                <a:spcPts val="600"/>
              </a:spcBef>
              <a:buFont typeface="Arial" pitchFamily="34" charset="0"/>
              <a:buChar char="•"/>
              <a:defRPr/>
            </a:pPr>
            <a:r>
              <a:rPr lang="en-US" altLang="zh-CN" sz="2000" kern="1200" dirty="0" err="1" smtClean="0">
                <a:solidFill>
                  <a:srgbClr val="1A3868"/>
                </a:solidFill>
                <a:latin typeface="Times New Roman" pitchFamily="18" charset="0"/>
                <a:cs typeface="Times New Roman" pitchFamily="18" charset="0"/>
              </a:rPr>
              <a:t>DiffServ</a:t>
            </a:r>
            <a:r>
              <a:rPr lang="zh-CN" altLang="en-US" sz="2000" kern="1200" dirty="0" smtClean="0">
                <a:solidFill>
                  <a:srgbClr val="1A3868"/>
                </a:solidFill>
                <a:latin typeface="Times New Roman" pitchFamily="18" charset="0"/>
                <a:cs typeface="Times New Roman" pitchFamily="18" charset="0"/>
              </a:rPr>
              <a:t>借用</a:t>
            </a:r>
            <a:r>
              <a:rPr lang="en-US" altLang="zh-CN" sz="2000" kern="1200" dirty="0" smtClean="0">
                <a:solidFill>
                  <a:srgbClr val="1A3868"/>
                </a:solidFill>
                <a:latin typeface="Times New Roman" pitchFamily="18" charset="0"/>
                <a:cs typeface="Times New Roman" pitchFamily="18" charset="0"/>
              </a:rPr>
              <a:t>IPv4</a:t>
            </a:r>
            <a:r>
              <a:rPr lang="zh-CN" altLang="en-US" sz="2000" kern="1200" dirty="0" smtClean="0">
                <a:solidFill>
                  <a:srgbClr val="1A3868"/>
                </a:solidFill>
                <a:latin typeface="Times New Roman" pitchFamily="18" charset="0"/>
                <a:cs typeface="Times New Roman" pitchFamily="18" charset="0"/>
              </a:rPr>
              <a:t>协议报头中的</a:t>
            </a:r>
            <a:r>
              <a:rPr lang="en-US" altLang="zh-CN" sz="2000" kern="1200" dirty="0" smtClean="0">
                <a:solidFill>
                  <a:srgbClr val="C00000"/>
                </a:solidFill>
                <a:latin typeface="Times New Roman" pitchFamily="18" charset="0"/>
                <a:cs typeface="Times New Roman" pitchFamily="18" charset="0"/>
              </a:rPr>
              <a:t>8</a:t>
            </a:r>
            <a:r>
              <a:rPr lang="zh-CN" altLang="en-US" sz="2000" kern="1200" dirty="0" smtClean="0">
                <a:solidFill>
                  <a:srgbClr val="C00000"/>
                </a:solidFill>
                <a:latin typeface="Times New Roman" pitchFamily="18" charset="0"/>
                <a:cs typeface="Times New Roman" pitchFamily="18" charset="0"/>
              </a:rPr>
              <a:t>位服务类型 </a:t>
            </a:r>
            <a:r>
              <a:rPr lang="en-US" altLang="zh-CN" sz="2000" kern="1200" dirty="0" smtClean="0">
                <a:solidFill>
                  <a:srgbClr val="C00000"/>
                </a:solidFill>
                <a:latin typeface="Times New Roman" pitchFamily="18" charset="0"/>
                <a:cs typeface="Times New Roman" pitchFamily="18" charset="0"/>
              </a:rPr>
              <a:t>TOS</a:t>
            </a:r>
            <a:r>
              <a:rPr lang="zh-CN" altLang="en-US" sz="2000" kern="1200" dirty="0" smtClean="0">
                <a:solidFill>
                  <a:srgbClr val="C00000"/>
                </a:solidFill>
                <a:latin typeface="Times New Roman" pitchFamily="18" charset="0"/>
                <a:cs typeface="Times New Roman" pitchFamily="18" charset="0"/>
              </a:rPr>
              <a:t>字段</a:t>
            </a:r>
            <a:r>
              <a:rPr lang="zh-CN" altLang="en-US" sz="2000" kern="1200" dirty="0" smtClean="0">
                <a:solidFill>
                  <a:srgbClr val="1A3868"/>
                </a:solidFill>
                <a:latin typeface="Times New Roman" pitchFamily="18" charset="0"/>
                <a:cs typeface="Times New Roman" pitchFamily="18" charset="0"/>
              </a:rPr>
              <a:t>，定义</a:t>
            </a:r>
            <a:r>
              <a:rPr lang="en-US" altLang="zh-CN" sz="2000" kern="1200" dirty="0" err="1" smtClean="0">
                <a:solidFill>
                  <a:srgbClr val="1A3868"/>
                </a:solidFill>
                <a:latin typeface="Times New Roman" pitchFamily="18" charset="0"/>
                <a:cs typeface="Times New Roman" pitchFamily="18" charset="0"/>
              </a:rPr>
              <a:t>DiffServ</a:t>
            </a:r>
            <a:r>
              <a:rPr lang="zh-CN" altLang="en-US" sz="2000" kern="1200" dirty="0" smtClean="0">
                <a:solidFill>
                  <a:srgbClr val="1A3868"/>
                </a:solidFill>
                <a:latin typeface="Times New Roman" pitchFamily="18" charset="0"/>
                <a:cs typeface="Times New Roman" pitchFamily="18" charset="0"/>
              </a:rPr>
              <a:t>的</a:t>
            </a:r>
            <a:r>
              <a:rPr lang="en-US" altLang="zh-CN" sz="2000" kern="1200" dirty="0" smtClean="0">
                <a:solidFill>
                  <a:srgbClr val="1A3868"/>
                </a:solidFill>
                <a:latin typeface="Times New Roman" pitchFamily="18" charset="0"/>
                <a:cs typeface="Times New Roman" pitchFamily="18" charset="0"/>
              </a:rPr>
              <a:t>DS</a:t>
            </a:r>
            <a:r>
              <a:rPr lang="zh-CN" altLang="en-US" sz="2000" kern="1200" dirty="0" smtClean="0">
                <a:solidFill>
                  <a:srgbClr val="1A3868"/>
                </a:solidFill>
                <a:latin typeface="Times New Roman" pitchFamily="18" charset="0"/>
                <a:cs typeface="Times New Roman" pitchFamily="18" charset="0"/>
              </a:rPr>
              <a:t>域；前</a:t>
            </a:r>
            <a:r>
              <a:rPr lang="en-US" altLang="zh-CN" sz="2000" kern="1200" dirty="0" smtClean="0">
                <a:solidFill>
                  <a:srgbClr val="1A3868"/>
                </a:solidFill>
                <a:latin typeface="Times New Roman" pitchFamily="18" charset="0"/>
                <a:cs typeface="Times New Roman" pitchFamily="18" charset="0"/>
              </a:rPr>
              <a:t>6</a:t>
            </a:r>
            <a:r>
              <a:rPr lang="zh-CN" altLang="en-US" sz="2000" kern="1200" dirty="0" smtClean="0">
                <a:solidFill>
                  <a:srgbClr val="1A3868"/>
                </a:solidFill>
                <a:latin typeface="Times New Roman" pitchFamily="18" charset="0"/>
                <a:cs typeface="Times New Roman" pitchFamily="18" charset="0"/>
              </a:rPr>
              <a:t>位作为</a:t>
            </a:r>
            <a:r>
              <a:rPr lang="zh-CN" altLang="en-US" sz="2000" kern="1200" dirty="0" smtClean="0">
                <a:solidFill>
                  <a:srgbClr val="C00000"/>
                </a:solidFill>
                <a:latin typeface="Times New Roman" pitchFamily="18" charset="0"/>
                <a:cs typeface="Times New Roman" pitchFamily="18" charset="0"/>
              </a:rPr>
              <a:t>区分服务标记</a:t>
            </a:r>
            <a:r>
              <a:rPr lang="zh-CN" altLang="en-US" sz="2000" kern="1200" dirty="0" smtClean="0">
                <a:solidFill>
                  <a:srgbClr val="1A3868"/>
                </a:solidFill>
                <a:latin typeface="Times New Roman" pitchFamily="18" charset="0"/>
                <a:cs typeface="Times New Roman" pitchFamily="18" charset="0"/>
              </a:rPr>
              <a:t>（</a:t>
            </a:r>
            <a:r>
              <a:rPr lang="en-US" altLang="zh-CN" sz="2000" kern="1200" dirty="0" smtClean="0">
                <a:solidFill>
                  <a:srgbClr val="1A3868"/>
                </a:solidFill>
                <a:latin typeface="Times New Roman" pitchFamily="18" charset="0"/>
                <a:cs typeface="Times New Roman" pitchFamily="18" charset="0"/>
              </a:rPr>
              <a:t>DSCP</a:t>
            </a:r>
            <a:r>
              <a:rPr lang="zh-CN" altLang="en-US" sz="2000" kern="1200" dirty="0" smtClean="0">
                <a:solidFill>
                  <a:srgbClr val="1A3868"/>
                </a:solidFill>
                <a:latin typeface="Times New Roman" pitchFamily="18" charset="0"/>
                <a:cs typeface="Times New Roman" pitchFamily="18" charset="0"/>
              </a:rPr>
              <a:t>），后</a:t>
            </a:r>
            <a:r>
              <a:rPr lang="en-US" altLang="zh-CN" sz="2000" kern="1200" dirty="0" smtClean="0">
                <a:solidFill>
                  <a:srgbClr val="1A3868"/>
                </a:solidFill>
                <a:latin typeface="Times New Roman" pitchFamily="18" charset="0"/>
                <a:cs typeface="Times New Roman" pitchFamily="18" charset="0"/>
              </a:rPr>
              <a:t>2</a:t>
            </a:r>
            <a:r>
              <a:rPr lang="zh-CN" altLang="en-US" sz="2000" kern="1200" dirty="0" smtClean="0">
                <a:solidFill>
                  <a:srgbClr val="1A3868"/>
                </a:solidFill>
                <a:latin typeface="Times New Roman" pitchFamily="18" charset="0"/>
                <a:cs typeface="Times New Roman" pitchFamily="18" charset="0"/>
              </a:rPr>
              <a:t>位（</a:t>
            </a:r>
            <a:r>
              <a:rPr lang="en-US" altLang="zh-CN" sz="2000" kern="1200" dirty="0" smtClean="0">
                <a:solidFill>
                  <a:srgbClr val="1A3868"/>
                </a:solidFill>
                <a:latin typeface="Times New Roman" pitchFamily="18" charset="0"/>
                <a:cs typeface="Times New Roman" pitchFamily="18" charset="0"/>
              </a:rPr>
              <a:t>CU</a:t>
            </a:r>
            <a:r>
              <a:rPr lang="zh-CN" altLang="en-US" sz="2000" kern="1200" dirty="0" smtClean="0">
                <a:solidFill>
                  <a:srgbClr val="1A3868"/>
                </a:solidFill>
                <a:latin typeface="Times New Roman" pitchFamily="18" charset="0"/>
                <a:cs typeface="Times New Roman" pitchFamily="18" charset="0"/>
              </a:rPr>
              <a:t>）暂时没有使用。</a:t>
            </a:r>
            <a:endParaRPr lang="en-US" altLang="zh-CN" sz="2000" kern="1200" dirty="0" smtClean="0">
              <a:solidFill>
                <a:srgbClr val="1A3868"/>
              </a:solidFill>
              <a:latin typeface="Times New Roman" pitchFamily="18" charset="0"/>
              <a:cs typeface="Times New Roman" pitchFamily="18" charset="0"/>
            </a:endParaRPr>
          </a:p>
          <a:p>
            <a:pPr>
              <a:lnSpc>
                <a:spcPct val="120000"/>
              </a:lnSpc>
              <a:defRPr/>
            </a:pPr>
            <a:endParaRPr lang="zh-CN" altLang="en-US" dirty="0" smtClean="0"/>
          </a:p>
          <a:p>
            <a:pPr>
              <a:lnSpc>
                <a:spcPct val="120000"/>
              </a:lnSpc>
              <a:defRPr/>
            </a:pPr>
            <a:endParaRPr lang="zh-CN" altLang="en-US" b="1" dirty="0">
              <a:latin typeface="Times New Roman" pitchFamily="18" charset="0"/>
              <a:cs typeface="Times New Roman" pitchFamily="18" charset="0"/>
            </a:endParaRPr>
          </a:p>
        </p:txBody>
      </p:sp>
      <p:graphicFrame>
        <p:nvGraphicFramePr>
          <p:cNvPr id="32769" name="Object 1"/>
          <p:cNvGraphicFramePr>
            <a:graphicFrameLocks noChangeAspect="1"/>
          </p:cNvGraphicFramePr>
          <p:nvPr/>
        </p:nvGraphicFramePr>
        <p:xfrm>
          <a:off x="428596" y="2786064"/>
          <a:ext cx="5572164" cy="2009694"/>
        </p:xfrm>
        <a:graphic>
          <a:graphicData uri="http://schemas.openxmlformats.org/presentationml/2006/ole">
            <p:oleObj spid="_x0000_s32769" name="Visio" r:id="rId4" imgW="3466784" imgH="1667010" progId="Visio.Drawing.11">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628" y="778660"/>
            <a:ext cx="8029575" cy="721520"/>
          </a:xfrm>
        </p:spPr>
        <p:txBody>
          <a:bodyPr/>
          <a:lstStyle/>
          <a:p>
            <a:pPr algn="l">
              <a:defRPr/>
            </a:pPr>
            <a:r>
              <a:rPr lang="en-US" altLang="en-US" sz="2400" dirty="0" err="1" smtClean="0">
                <a:solidFill>
                  <a:srgbClr val="007D7A"/>
                </a:solidFill>
                <a:latin typeface="Times New Roman" pitchFamily="18" charset="0"/>
                <a:ea typeface="+mn-ea"/>
                <a:cs typeface="Times New Roman" pitchFamily="18" charset="0"/>
              </a:rPr>
              <a:t>DiffServ</a:t>
            </a:r>
            <a:r>
              <a:rPr lang="zh-CN" altLang="en-US" sz="2400" dirty="0" smtClean="0">
                <a:solidFill>
                  <a:srgbClr val="007D7A"/>
                </a:solidFill>
                <a:latin typeface="Times New Roman" pitchFamily="18" charset="0"/>
                <a:ea typeface="+mn-ea"/>
                <a:cs typeface="Times New Roman" pitchFamily="18" charset="0"/>
              </a:rPr>
              <a:t>的基本工作原理</a:t>
            </a:r>
            <a:endParaRPr lang="zh-CN" altLang="en-US" sz="2400" dirty="0">
              <a:solidFill>
                <a:srgbClr val="007D7A"/>
              </a:solidFill>
              <a:latin typeface="Times New Roman" pitchFamily="18" charset="0"/>
              <a:ea typeface="+mn-ea"/>
              <a:cs typeface="Times New Roman" pitchFamily="18" charset="0"/>
            </a:endParaRPr>
          </a:p>
        </p:txBody>
      </p:sp>
      <p:sp>
        <p:nvSpPr>
          <p:cNvPr id="3" name="内容占位符 2"/>
          <p:cNvSpPr>
            <a:spLocks noGrp="1"/>
          </p:cNvSpPr>
          <p:nvPr>
            <p:ph idx="1"/>
          </p:nvPr>
        </p:nvSpPr>
        <p:spPr>
          <a:xfrm>
            <a:off x="685800" y="1285875"/>
            <a:ext cx="7772400" cy="3286126"/>
          </a:xfrm>
        </p:spPr>
        <p:txBody>
          <a:bodyPr/>
          <a:lstStyle/>
          <a:p>
            <a:pPr>
              <a:defRPr/>
            </a:pPr>
            <a:endParaRPr lang="zh-CN" altLang="en-US" dirty="0" smtClean="0"/>
          </a:p>
          <a:p>
            <a:pPr>
              <a:defRPr/>
            </a:pPr>
            <a:endParaRPr lang="zh-CN" altLang="en-US" sz="4400" b="1" dirty="0">
              <a:latin typeface="Times New Roman" pitchFamily="18" charset="0"/>
              <a:cs typeface="Times New Roman" pitchFamily="18" charset="0"/>
            </a:endParaRPr>
          </a:p>
        </p:txBody>
      </p:sp>
      <p:sp>
        <p:nvSpPr>
          <p:cNvPr id="18438" name="Rectangle 2"/>
          <p:cNvSpPr>
            <a:spLocks noChangeArrowheads="1"/>
          </p:cNvSpPr>
          <p:nvPr/>
        </p:nvSpPr>
        <p:spPr bwMode="auto">
          <a:xfrm>
            <a:off x="2" y="-138500"/>
            <a:ext cx="184731" cy="369332"/>
          </a:xfrm>
          <a:prstGeom prst="rect">
            <a:avLst/>
          </a:prstGeom>
          <a:noFill/>
          <a:ln w="9525">
            <a:noFill/>
            <a:miter lim="800000"/>
            <a:headEnd/>
            <a:tailEnd/>
          </a:ln>
        </p:spPr>
        <p:txBody>
          <a:bodyPr wrap="none" anchor="ctr">
            <a:spAutoFit/>
          </a:bodyPr>
          <a:lstStyle/>
          <a:p>
            <a:endParaRPr lang="zh-CN" altLang="en-US"/>
          </a:p>
        </p:txBody>
      </p:sp>
      <p:graphicFrame>
        <p:nvGraphicFramePr>
          <p:cNvPr id="18434" name="Object 1"/>
          <p:cNvGraphicFramePr>
            <a:graphicFrameLocks noChangeAspect="1"/>
          </p:cNvGraphicFramePr>
          <p:nvPr/>
        </p:nvGraphicFramePr>
        <p:xfrm>
          <a:off x="214282" y="2071684"/>
          <a:ext cx="6072197" cy="2571768"/>
        </p:xfrm>
        <a:graphic>
          <a:graphicData uri="http://schemas.openxmlformats.org/presentationml/2006/ole">
            <p:oleObj spid="_x0000_s3074" name="Visio" r:id="rId4" imgW="4600496" imgH="2458985" progId="Visio.Drawing.11">
              <p:embed/>
            </p:oleObj>
          </a:graphicData>
        </a:graphic>
      </p:graphicFrame>
      <p:sp>
        <p:nvSpPr>
          <p:cNvPr id="7" name="矩形 6"/>
          <p:cNvSpPr/>
          <p:nvPr/>
        </p:nvSpPr>
        <p:spPr>
          <a:xfrm>
            <a:off x="428563" y="1457260"/>
            <a:ext cx="5388526" cy="400110"/>
          </a:xfrm>
          <a:prstGeom prst="rect">
            <a:avLst/>
          </a:prstGeom>
        </p:spPr>
        <p:txBody>
          <a:bodyPr wrap="none">
            <a:spAutoFit/>
          </a:bodyPr>
          <a:lstStyle/>
          <a:p>
            <a:pPr marL="261938" indent="-261938">
              <a:buFont typeface="Arial" pitchFamily="34" charset="0"/>
              <a:buChar char="•"/>
              <a:defRPr/>
            </a:pPr>
            <a:r>
              <a:rPr lang="en-US" altLang="zh-CN" sz="2000" dirty="0" err="1" smtClean="0">
                <a:solidFill>
                  <a:srgbClr val="1A3868"/>
                </a:solidFill>
                <a:latin typeface="Times New Roman" pitchFamily="18" charset="0"/>
                <a:cs typeface="Times New Roman" pitchFamily="18" charset="0"/>
              </a:rPr>
              <a:t>DiffServ</a:t>
            </a:r>
            <a:r>
              <a:rPr lang="zh-CN" altLang="en-US" sz="2000" dirty="0" smtClean="0">
                <a:solidFill>
                  <a:srgbClr val="1A3868"/>
                </a:solidFill>
                <a:latin typeface="Times New Roman" pitchFamily="18" charset="0"/>
                <a:cs typeface="Times New Roman" pitchFamily="18" charset="0"/>
              </a:rPr>
              <a:t>的</a:t>
            </a:r>
            <a:r>
              <a:rPr lang="en-US" altLang="zh-CN" sz="2000" dirty="0" err="1" smtClean="0">
                <a:solidFill>
                  <a:srgbClr val="1A3868"/>
                </a:solidFill>
                <a:latin typeface="Times New Roman" pitchFamily="18" charset="0"/>
                <a:cs typeface="Times New Roman" pitchFamily="18" charset="0"/>
              </a:rPr>
              <a:t>QoS</a:t>
            </a:r>
            <a:r>
              <a:rPr lang="zh-CN" altLang="en-US" sz="2000" dirty="0" smtClean="0">
                <a:solidFill>
                  <a:srgbClr val="1A3868"/>
                </a:solidFill>
                <a:latin typeface="Times New Roman" pitchFamily="18" charset="0"/>
                <a:cs typeface="Times New Roman" pitchFamily="18" charset="0"/>
              </a:rPr>
              <a:t>服务功能由边界路由器承担。</a:t>
            </a:r>
            <a:endParaRPr lang="en-US" altLang="zh-CN" sz="2000" dirty="0" smtClean="0">
              <a:solidFill>
                <a:srgbClr val="1A3868"/>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矩形 2"/>
          <p:cNvSpPr>
            <a:spLocks noChangeArrowheads="1"/>
          </p:cNvSpPr>
          <p:nvPr/>
        </p:nvSpPr>
        <p:spPr bwMode="auto">
          <a:xfrm>
            <a:off x="214282" y="1875598"/>
            <a:ext cx="5429288" cy="1181862"/>
          </a:xfrm>
          <a:prstGeom prst="rect">
            <a:avLst/>
          </a:prstGeom>
          <a:noFill/>
          <a:ln w="9525">
            <a:noFill/>
            <a:miter lim="800000"/>
            <a:headEnd/>
            <a:tailEnd/>
          </a:ln>
        </p:spPr>
        <p:txBody>
          <a:bodyPr wrap="square">
            <a:spAutoFit/>
          </a:bodyPr>
          <a:lstStyle/>
          <a:p>
            <a:pPr algn="ctr"/>
            <a:r>
              <a:rPr lang="zh-CN" altLang="en-US" sz="2800" b="1">
                <a:solidFill>
                  <a:srgbClr val="194D19"/>
                </a:solidFill>
                <a:latin typeface="华文新魏" pitchFamily="2" charset="-122"/>
                <a:ea typeface="微软雅黑" pitchFamily="34" charset="-122"/>
                <a:cs typeface="Times New Roman" pitchFamily="18" charset="0"/>
              </a:rPr>
              <a:t>第六章 网络层与</a:t>
            </a:r>
            <a:r>
              <a:rPr lang="en-US" altLang="zh-CN" sz="2800" b="1">
                <a:solidFill>
                  <a:srgbClr val="194D19"/>
                </a:solidFill>
                <a:latin typeface="华文新魏" pitchFamily="2" charset="-122"/>
                <a:ea typeface="微软雅黑" pitchFamily="34" charset="-122"/>
                <a:cs typeface="Times New Roman" pitchFamily="18" charset="0"/>
              </a:rPr>
              <a:t>IP</a:t>
            </a:r>
            <a:r>
              <a:rPr lang="zh-CN" altLang="en-US" sz="2800" b="1">
                <a:solidFill>
                  <a:srgbClr val="194D19"/>
                </a:solidFill>
                <a:latin typeface="华文新魏" pitchFamily="2" charset="-122"/>
                <a:ea typeface="微软雅黑" pitchFamily="34" charset="-122"/>
                <a:cs typeface="Times New Roman" pitchFamily="18" charset="0"/>
              </a:rPr>
              <a:t>协议</a:t>
            </a:r>
          </a:p>
          <a:p>
            <a:pPr algn="ctr"/>
            <a:endParaRPr lang="en-US" altLang="zh-CN" sz="1400" u="none">
              <a:solidFill>
                <a:srgbClr val="002060"/>
              </a:solidFill>
            </a:endParaRPr>
          </a:p>
          <a:p>
            <a:pPr algn="ctr" fontAlgn="base">
              <a:lnSpc>
                <a:spcPct val="120000"/>
              </a:lnSpc>
              <a:spcBef>
                <a:spcPct val="0"/>
              </a:spcBef>
              <a:spcAft>
                <a:spcPct val="0"/>
              </a:spcAft>
            </a:pPr>
            <a:r>
              <a:rPr lang="zh-CN" altLang="en-US" sz="2400" b="1" smtClean="0">
                <a:solidFill>
                  <a:srgbClr val="002060"/>
                </a:solidFill>
                <a:latin typeface="Times New Roman" pitchFamily="18" charset="0"/>
                <a:ea typeface="微软雅黑" pitchFamily="34" charset="-122"/>
                <a:cs typeface="Times New Roman" pitchFamily="18" charset="0"/>
              </a:rPr>
              <a:t>第六节 </a:t>
            </a:r>
            <a:r>
              <a:rPr lang="en-US" altLang="zh-CN" sz="2400" b="1" smtClean="0">
                <a:solidFill>
                  <a:srgbClr val="002060"/>
                </a:solidFill>
                <a:latin typeface="Times New Roman" pitchFamily="18" charset="0"/>
                <a:ea typeface="微软雅黑" pitchFamily="34" charset="-122"/>
                <a:cs typeface="Times New Roman" pitchFamily="18" charset="0"/>
              </a:rPr>
              <a:t>ICMP</a:t>
            </a:r>
            <a:r>
              <a:rPr lang="zh-CN" altLang="en-US" sz="2400" b="1" smtClean="0">
                <a:solidFill>
                  <a:srgbClr val="002060"/>
                </a:solidFill>
                <a:latin typeface="Times New Roman" pitchFamily="18" charset="0"/>
                <a:ea typeface="微软雅黑" pitchFamily="34" charset="-122"/>
                <a:cs typeface="Times New Roman" pitchFamily="18" charset="0"/>
              </a:rPr>
              <a:t>协议与网络层</a:t>
            </a:r>
            <a:r>
              <a:rPr lang="en-US" altLang="zh-CN" sz="2400" b="1" smtClean="0">
                <a:solidFill>
                  <a:srgbClr val="002060"/>
                </a:solidFill>
                <a:latin typeface="Times New Roman" pitchFamily="18" charset="0"/>
                <a:ea typeface="微软雅黑" pitchFamily="34" charset="-122"/>
                <a:cs typeface="Times New Roman" pitchFamily="18" charset="0"/>
              </a:rPr>
              <a:t>QOS</a:t>
            </a:r>
            <a:endParaRPr lang="zh-CN" altLang="en-US" sz="2400" b="1">
              <a:solidFill>
                <a:srgbClr val="002060"/>
              </a:solidFill>
              <a:latin typeface="Times New Roman" pitchFamily="18" charset="0"/>
              <a:ea typeface="微软雅黑" pitchFamily="34" charset="-122"/>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0034" y="778660"/>
            <a:ext cx="7772400" cy="721520"/>
          </a:xfrm>
        </p:spPr>
        <p:txBody>
          <a:bodyPr/>
          <a:lstStyle/>
          <a:p>
            <a:pPr algn="l">
              <a:defRPr/>
            </a:pPr>
            <a:r>
              <a:rPr lang="zh-CN" altLang="en-US" sz="2400" smtClean="0">
                <a:solidFill>
                  <a:srgbClr val="007D7A"/>
                </a:solidFill>
                <a:latin typeface="Times New Roman" pitchFamily="18" charset="0"/>
                <a:ea typeface="+mn-ea"/>
                <a:cs typeface="Times New Roman" pitchFamily="18" charset="0"/>
              </a:rPr>
              <a:t>一、互联网控制报文协议</a:t>
            </a:r>
            <a:r>
              <a:rPr lang="en-US" altLang="en-US" sz="2400" smtClean="0">
                <a:solidFill>
                  <a:srgbClr val="007D7A"/>
                </a:solidFill>
                <a:latin typeface="Times New Roman" pitchFamily="18" charset="0"/>
                <a:ea typeface="+mn-ea"/>
                <a:cs typeface="Times New Roman" pitchFamily="18" charset="0"/>
              </a:rPr>
              <a:t>ICMP</a:t>
            </a:r>
            <a:endParaRPr lang="zh-CN" altLang="en-US" sz="2400">
              <a:solidFill>
                <a:srgbClr val="007D7A"/>
              </a:solidFill>
              <a:latin typeface="Times New Roman" pitchFamily="18" charset="0"/>
              <a:ea typeface="+mn-ea"/>
              <a:cs typeface="Times New Roman" pitchFamily="18" charset="0"/>
            </a:endParaRPr>
          </a:p>
        </p:txBody>
      </p:sp>
      <p:sp>
        <p:nvSpPr>
          <p:cNvPr id="3" name="内容占位符 2"/>
          <p:cNvSpPr>
            <a:spLocks noGrp="1"/>
          </p:cNvSpPr>
          <p:nvPr>
            <p:ph idx="1"/>
          </p:nvPr>
        </p:nvSpPr>
        <p:spPr>
          <a:xfrm>
            <a:off x="500034" y="1482320"/>
            <a:ext cx="5500726" cy="2732504"/>
          </a:xfrm>
        </p:spPr>
        <p:txBody>
          <a:bodyPr/>
          <a:lstStyle/>
          <a:p>
            <a:pPr marL="268288" indent="-268288" eaLnBrk="0" hangingPunct="0">
              <a:lnSpc>
                <a:spcPct val="120000"/>
              </a:lnSpc>
              <a:spcAft>
                <a:spcPts val="600"/>
              </a:spcAft>
              <a:buFont typeface="Arial" pitchFamily="34" charset="0"/>
              <a:buChar char="•"/>
              <a:defRPr/>
            </a:pPr>
            <a:r>
              <a:rPr lang="en-US" altLang="en-US" sz="2000" kern="1200" dirty="0" smtClean="0">
                <a:solidFill>
                  <a:srgbClr val="1A3868"/>
                </a:solidFill>
                <a:latin typeface="Times New Roman" pitchFamily="18" charset="0"/>
                <a:cs typeface="Times New Roman" pitchFamily="18" charset="0"/>
              </a:rPr>
              <a:t>ICMP</a:t>
            </a:r>
            <a:r>
              <a:rPr lang="zh-CN" altLang="en-US" sz="2000" kern="1200" dirty="0" smtClean="0">
                <a:solidFill>
                  <a:srgbClr val="1A3868"/>
                </a:solidFill>
                <a:latin typeface="Times New Roman" pitchFamily="18" charset="0"/>
                <a:cs typeface="Times New Roman" pitchFamily="18" charset="0"/>
              </a:rPr>
              <a:t>是（</a:t>
            </a:r>
            <a:r>
              <a:rPr lang="en-US" altLang="en-US" sz="2000" kern="1200" dirty="0" smtClean="0">
                <a:solidFill>
                  <a:srgbClr val="1A3868"/>
                </a:solidFill>
                <a:latin typeface="Times New Roman" pitchFamily="18" charset="0"/>
                <a:cs typeface="Times New Roman" pitchFamily="18" charset="0"/>
              </a:rPr>
              <a:t>Internet Control Message Protocol）Internet</a:t>
            </a:r>
            <a:r>
              <a:rPr lang="zh-CN" altLang="en-US" sz="2000" kern="1200" dirty="0" smtClean="0">
                <a:solidFill>
                  <a:srgbClr val="1A3868"/>
                </a:solidFill>
                <a:latin typeface="Times New Roman" pitchFamily="18" charset="0"/>
                <a:cs typeface="Times New Roman" pitchFamily="18" charset="0"/>
              </a:rPr>
              <a:t>控制报文协议，用于在</a:t>
            </a:r>
            <a:r>
              <a:rPr lang="en-US" altLang="zh-CN" sz="2000" kern="1200" dirty="0" smtClean="0">
                <a:solidFill>
                  <a:srgbClr val="1A3868"/>
                </a:solidFill>
                <a:latin typeface="Times New Roman" pitchFamily="18" charset="0"/>
                <a:cs typeface="Times New Roman" pitchFamily="18" charset="0"/>
              </a:rPr>
              <a:t>IP</a:t>
            </a:r>
            <a:r>
              <a:rPr lang="zh-CN" altLang="en-US" sz="2000" kern="1200" dirty="0" smtClean="0">
                <a:solidFill>
                  <a:srgbClr val="1A3868"/>
                </a:solidFill>
                <a:latin typeface="Times New Roman" pitchFamily="18" charset="0"/>
                <a:cs typeface="Times New Roman" pitchFamily="18" charset="0"/>
              </a:rPr>
              <a:t>主机、路由器之间</a:t>
            </a:r>
            <a:r>
              <a:rPr lang="zh-CN" altLang="en-US" sz="2000" kern="1200" dirty="0" smtClean="0">
                <a:solidFill>
                  <a:srgbClr val="C00000"/>
                </a:solidFill>
                <a:latin typeface="Times New Roman" pitchFamily="18" charset="0"/>
                <a:cs typeface="Times New Roman" pitchFamily="18" charset="0"/>
              </a:rPr>
              <a:t>传递控制消息</a:t>
            </a:r>
            <a:r>
              <a:rPr lang="zh-CN" altLang="en-US" sz="2000" kern="1200" dirty="0" smtClean="0">
                <a:solidFill>
                  <a:srgbClr val="1A3868"/>
                </a:solidFill>
                <a:latin typeface="Times New Roman" pitchFamily="18" charset="0"/>
                <a:cs typeface="Times New Roman" pitchFamily="18" charset="0"/>
              </a:rPr>
              <a:t>。</a:t>
            </a:r>
            <a:endParaRPr lang="en-US" altLang="zh-CN" sz="2000" kern="1200" dirty="0" smtClean="0">
              <a:solidFill>
                <a:srgbClr val="1A3868"/>
              </a:solidFill>
              <a:latin typeface="Times New Roman" pitchFamily="18" charset="0"/>
              <a:cs typeface="Times New Roman" pitchFamily="18" charset="0"/>
            </a:endParaRPr>
          </a:p>
          <a:p>
            <a:pPr marL="268288" indent="-268288" eaLnBrk="0" hangingPunct="0">
              <a:lnSpc>
                <a:spcPct val="120000"/>
              </a:lnSpc>
              <a:spcAft>
                <a:spcPts val="600"/>
              </a:spcAft>
              <a:buFont typeface="Arial" pitchFamily="34" charset="0"/>
              <a:buChar char="•"/>
              <a:defRPr/>
            </a:pPr>
            <a:r>
              <a:rPr lang="en-US" altLang="en-US" sz="2000" kern="1200" dirty="0" smtClean="0">
                <a:solidFill>
                  <a:srgbClr val="1A3868"/>
                </a:solidFill>
                <a:latin typeface="Times New Roman" pitchFamily="18" charset="0"/>
                <a:cs typeface="Times New Roman" pitchFamily="18" charset="0"/>
              </a:rPr>
              <a:t>ICMP</a:t>
            </a:r>
            <a:r>
              <a:rPr lang="zh-CN" altLang="en-US" sz="2000" kern="1200" dirty="0" smtClean="0">
                <a:solidFill>
                  <a:srgbClr val="1A3868"/>
                </a:solidFill>
                <a:latin typeface="Times New Roman" pitchFamily="18" charset="0"/>
                <a:cs typeface="Times New Roman" pitchFamily="18" charset="0"/>
              </a:rPr>
              <a:t>设计的初衷是</a:t>
            </a:r>
            <a:r>
              <a:rPr lang="en-US" altLang="en-US" sz="2000" kern="1200" dirty="0" smtClean="0">
                <a:solidFill>
                  <a:srgbClr val="1A3868"/>
                </a:solidFill>
                <a:latin typeface="Times New Roman" pitchFamily="18" charset="0"/>
                <a:cs typeface="Times New Roman" pitchFamily="18" charset="0"/>
              </a:rPr>
              <a:t>IP</a:t>
            </a:r>
            <a:r>
              <a:rPr lang="zh-CN" altLang="en-US" sz="2000" kern="1200" dirty="0" smtClean="0">
                <a:solidFill>
                  <a:srgbClr val="1A3868"/>
                </a:solidFill>
                <a:latin typeface="Times New Roman" pitchFamily="18" charset="0"/>
                <a:cs typeface="Times New Roman" pitchFamily="18" charset="0"/>
              </a:rPr>
              <a:t>协议在执行过程中的出错报告。它不能纠正差错，只是</a:t>
            </a:r>
            <a:r>
              <a:rPr lang="zh-CN" altLang="en-US" sz="2000" kern="1200" dirty="0" smtClean="0">
                <a:solidFill>
                  <a:srgbClr val="C00000"/>
                </a:solidFill>
                <a:latin typeface="Times New Roman" pitchFamily="18" charset="0"/>
                <a:cs typeface="Times New Roman" pitchFamily="18" charset="0"/>
              </a:rPr>
              <a:t>报告差错</a:t>
            </a:r>
            <a:r>
              <a:rPr lang="zh-CN" altLang="en-US" sz="2000" kern="1200" dirty="0" smtClean="0">
                <a:solidFill>
                  <a:srgbClr val="1A3868"/>
                </a:solidFill>
                <a:latin typeface="Times New Roman" pitchFamily="18" charset="0"/>
                <a:cs typeface="Times New Roman" pitchFamily="18" charset="0"/>
              </a:rPr>
              <a:t>，差错处理需要由高层协议完成。</a:t>
            </a:r>
            <a:endParaRPr lang="en-US" altLang="zh-CN" sz="2000" kern="1200" dirty="0" smtClean="0">
              <a:solidFill>
                <a:srgbClr val="1A3868"/>
              </a:solidFill>
              <a:latin typeface="Times New Roman" pitchFamily="18" charset="0"/>
              <a:cs typeface="Times New Roman" pitchFamily="18" charset="0"/>
            </a:endParaRPr>
          </a:p>
          <a:p>
            <a:pPr marL="268288" indent="-268288" eaLnBrk="0" hangingPunct="0">
              <a:lnSpc>
                <a:spcPct val="120000"/>
              </a:lnSpc>
              <a:spcAft>
                <a:spcPts val="600"/>
              </a:spcAft>
              <a:buFont typeface="Arial" pitchFamily="34" charset="0"/>
              <a:buChar char="•"/>
              <a:defRPr/>
            </a:pPr>
            <a:r>
              <a:rPr lang="en-US" altLang="zh-CN" sz="2000" kern="1200" dirty="0" smtClean="0">
                <a:solidFill>
                  <a:srgbClr val="1A3868"/>
                </a:solidFill>
                <a:latin typeface="Times New Roman" pitchFamily="18" charset="0"/>
                <a:cs typeface="Times New Roman" pitchFamily="18" charset="0"/>
              </a:rPr>
              <a:t>ICMP</a:t>
            </a:r>
            <a:r>
              <a:rPr lang="zh-CN" altLang="en-US" sz="2000" kern="1200" dirty="0" smtClean="0">
                <a:solidFill>
                  <a:srgbClr val="1A3868"/>
                </a:solidFill>
                <a:latin typeface="Times New Roman" pitchFamily="18" charset="0"/>
                <a:cs typeface="Times New Roman" pitchFamily="18" charset="0"/>
              </a:rPr>
              <a:t>报文分为：</a:t>
            </a:r>
            <a:r>
              <a:rPr lang="zh-CN" altLang="en-US" sz="2000" kern="1200" dirty="0" smtClean="0">
                <a:solidFill>
                  <a:srgbClr val="C00000"/>
                </a:solidFill>
                <a:latin typeface="Times New Roman" pitchFamily="18" charset="0"/>
                <a:cs typeface="Times New Roman" pitchFamily="18" charset="0"/>
              </a:rPr>
              <a:t>差错报告报文</a:t>
            </a:r>
            <a:r>
              <a:rPr lang="zh-CN" altLang="en-US" sz="2000" kern="1200" dirty="0" smtClean="0">
                <a:solidFill>
                  <a:srgbClr val="1A3868"/>
                </a:solidFill>
                <a:latin typeface="Times New Roman" pitchFamily="18" charset="0"/>
                <a:cs typeface="Times New Roman" pitchFamily="18" charset="0"/>
              </a:rPr>
              <a:t>和</a:t>
            </a:r>
            <a:r>
              <a:rPr lang="zh-CN" altLang="en-US" sz="2000" kern="1200" dirty="0" smtClean="0">
                <a:solidFill>
                  <a:srgbClr val="C00000"/>
                </a:solidFill>
                <a:latin typeface="Times New Roman" pitchFamily="18" charset="0"/>
                <a:cs typeface="Times New Roman" pitchFamily="18" charset="0"/>
              </a:rPr>
              <a:t>查询报文</a:t>
            </a:r>
            <a:r>
              <a:rPr lang="zh-CN" altLang="en-US" sz="2000" kern="1200" dirty="0" smtClean="0">
                <a:solidFill>
                  <a:srgbClr val="1A3868"/>
                </a:solidFill>
                <a:latin typeface="Times New Roman" pitchFamily="18" charset="0"/>
                <a:cs typeface="Times New Roman" pitchFamily="18" charset="0"/>
              </a:rPr>
              <a:t>。</a:t>
            </a:r>
            <a:endParaRPr lang="en-US" altLang="zh-CN" sz="2000" kern="1200" dirty="0" smtClean="0">
              <a:solidFill>
                <a:srgbClr val="1A3868"/>
              </a:solidFill>
              <a:latin typeface="Times New Roman" pitchFamily="18" charset="0"/>
              <a:cs typeface="Times New Roman" pitchFamily="18" charset="0"/>
            </a:endParaRPr>
          </a:p>
          <a:p>
            <a:pPr marL="268288" indent="-268288" eaLnBrk="0" hangingPunct="0">
              <a:lnSpc>
                <a:spcPct val="120000"/>
              </a:lnSpc>
              <a:spcAft>
                <a:spcPts val="600"/>
              </a:spcAft>
              <a:buFont typeface="Arial" pitchFamily="34" charset="0"/>
              <a:buChar char="•"/>
              <a:defRPr/>
            </a:pPr>
            <a:endParaRPr lang="zh-CN" altLang="en-US" sz="2000" kern="1200" dirty="0" smtClean="0">
              <a:solidFill>
                <a:srgbClr val="1A3868"/>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7158" y="642928"/>
            <a:ext cx="7772400" cy="721520"/>
          </a:xfrm>
        </p:spPr>
        <p:txBody>
          <a:bodyPr/>
          <a:lstStyle/>
          <a:p>
            <a:pPr algn="l">
              <a:defRPr/>
            </a:pPr>
            <a:r>
              <a:rPr lang="en-US" altLang="en-US" sz="2400" dirty="0" smtClean="0">
                <a:solidFill>
                  <a:srgbClr val="007D7A"/>
                </a:solidFill>
                <a:latin typeface="Times New Roman" pitchFamily="18" charset="0"/>
                <a:ea typeface="+mn-ea"/>
                <a:cs typeface="Times New Roman" pitchFamily="18" charset="0"/>
              </a:rPr>
              <a:t> ICMP</a:t>
            </a:r>
            <a:r>
              <a:rPr lang="zh-CN" altLang="en-US" sz="2400" dirty="0" smtClean="0">
                <a:solidFill>
                  <a:srgbClr val="007D7A"/>
                </a:solidFill>
                <a:latin typeface="Times New Roman" pitchFamily="18" charset="0"/>
                <a:ea typeface="+mn-ea"/>
                <a:cs typeface="Times New Roman" pitchFamily="18" charset="0"/>
              </a:rPr>
              <a:t>差错报文</a:t>
            </a:r>
            <a:endParaRPr lang="zh-CN" altLang="en-US" sz="2400" dirty="0">
              <a:solidFill>
                <a:srgbClr val="007D7A"/>
              </a:solidFill>
              <a:latin typeface="Times New Roman" pitchFamily="18" charset="0"/>
              <a:ea typeface="+mn-ea"/>
              <a:cs typeface="Times New Roman" pitchFamily="18" charset="0"/>
            </a:endParaRPr>
          </a:p>
        </p:txBody>
      </p:sp>
      <p:sp>
        <p:nvSpPr>
          <p:cNvPr id="6" name="内容占位符 2"/>
          <p:cNvSpPr txBox="1">
            <a:spLocks/>
          </p:cNvSpPr>
          <p:nvPr/>
        </p:nvSpPr>
        <p:spPr bwMode="auto">
          <a:xfrm>
            <a:off x="457144" y="1232288"/>
            <a:ext cx="5972244" cy="35361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66700" marR="0" lvl="0" indent="-266700" algn="l" defTabSz="914400" rtl="0" eaLnBrk="1" fontAlgn="base" latinLnBrk="0" hangingPunct="1">
              <a:lnSpc>
                <a:spcPct val="120000"/>
              </a:lnSpc>
              <a:spcBef>
                <a:spcPts val="400"/>
              </a:spcBef>
              <a:spcAft>
                <a:spcPct val="0"/>
              </a:spcAft>
              <a:buClrTx/>
              <a:buSzTx/>
              <a:buFontTx/>
              <a:buChar char="•"/>
              <a:tabLst/>
              <a:defRPr/>
            </a:pPr>
            <a:r>
              <a:rPr lang="zh-CN" altLang="en-US" sz="2000" dirty="0" smtClean="0">
                <a:solidFill>
                  <a:srgbClr val="1A3868"/>
                </a:solidFill>
                <a:latin typeface="Times New Roman" pitchFamily="18" charset="0"/>
                <a:cs typeface="Times New Roman" pitchFamily="18" charset="0"/>
              </a:rPr>
              <a:t>目的站不可到达</a:t>
            </a:r>
            <a:endParaRPr lang="en-US" altLang="zh-CN" sz="2000" dirty="0" smtClean="0">
              <a:solidFill>
                <a:srgbClr val="1A3868"/>
              </a:solidFill>
              <a:latin typeface="Times New Roman" pitchFamily="18" charset="0"/>
              <a:cs typeface="Times New Roman" pitchFamily="18" charset="0"/>
            </a:endParaRPr>
          </a:p>
          <a:p>
            <a:pPr marL="542925" lvl="1" indent="-276225" fontAlgn="base">
              <a:lnSpc>
                <a:spcPct val="120000"/>
              </a:lnSpc>
              <a:spcBef>
                <a:spcPts val="400"/>
              </a:spcBef>
              <a:spcAft>
                <a:spcPct val="0"/>
              </a:spcAft>
              <a:buFont typeface="Times New Roman" pitchFamily="18" charset="0"/>
              <a:buChar char="−"/>
              <a:defRPr/>
            </a:pPr>
            <a:r>
              <a:rPr lang="zh-CN" altLang="en-US" sz="2000" dirty="0" smtClean="0">
                <a:solidFill>
                  <a:srgbClr val="1A3868"/>
                </a:solidFill>
                <a:latin typeface="Times New Roman" pitchFamily="18" charset="0"/>
                <a:cs typeface="Times New Roman" pitchFamily="18" charset="0"/>
              </a:rPr>
              <a:t>网络、主机、协议、端口等不可到达；源路由选择不能完成；目的网络、目的主机不可知。</a:t>
            </a:r>
            <a:endParaRPr lang="en-US" altLang="zh-CN" sz="2000" dirty="0" smtClean="0">
              <a:solidFill>
                <a:srgbClr val="1A3868"/>
              </a:solidFill>
              <a:latin typeface="Times New Roman" pitchFamily="18" charset="0"/>
              <a:cs typeface="Times New Roman" pitchFamily="18" charset="0"/>
            </a:endParaRPr>
          </a:p>
          <a:p>
            <a:pPr marL="266700" indent="-266700" fontAlgn="base">
              <a:lnSpc>
                <a:spcPct val="120000"/>
              </a:lnSpc>
              <a:spcBef>
                <a:spcPts val="400"/>
              </a:spcBef>
              <a:spcAft>
                <a:spcPct val="0"/>
              </a:spcAft>
              <a:buFontTx/>
              <a:buChar char="•"/>
              <a:defRPr/>
            </a:pPr>
            <a:r>
              <a:rPr lang="zh-CN" altLang="en-US" sz="2000" dirty="0" smtClean="0">
                <a:solidFill>
                  <a:srgbClr val="1A3868"/>
                </a:solidFill>
                <a:latin typeface="Times New Roman" pitchFamily="18" charset="0"/>
                <a:cs typeface="Times New Roman" pitchFamily="18" charset="0"/>
              </a:rPr>
              <a:t>源站抑制</a:t>
            </a:r>
            <a:endParaRPr lang="en-US" altLang="zh-CN" sz="2000" dirty="0" smtClean="0">
              <a:solidFill>
                <a:srgbClr val="1A3868"/>
              </a:solidFill>
              <a:latin typeface="Times New Roman" pitchFamily="18" charset="0"/>
              <a:cs typeface="Times New Roman" pitchFamily="18" charset="0"/>
            </a:endParaRPr>
          </a:p>
          <a:p>
            <a:pPr marL="542925" lvl="1" indent="-276225" fontAlgn="base">
              <a:lnSpc>
                <a:spcPct val="120000"/>
              </a:lnSpc>
              <a:spcBef>
                <a:spcPts val="400"/>
              </a:spcBef>
              <a:spcAft>
                <a:spcPct val="0"/>
              </a:spcAft>
              <a:buFont typeface="Times New Roman" pitchFamily="18" charset="0"/>
              <a:buChar char="−"/>
              <a:defRPr/>
            </a:pPr>
            <a:r>
              <a:rPr lang="zh-CN" altLang="en-US" sz="2000" dirty="0" smtClean="0">
                <a:solidFill>
                  <a:srgbClr val="1A3868"/>
                </a:solidFill>
                <a:latin typeface="Times New Roman" pitchFamily="18" charset="0"/>
                <a:cs typeface="Times New Roman" pitchFamily="18" charset="0"/>
              </a:rPr>
              <a:t>当路由器或主机因拥塞而丢弃分组时。</a:t>
            </a:r>
            <a:endParaRPr lang="en-US" altLang="zh-CN" sz="2000" dirty="0" smtClean="0">
              <a:solidFill>
                <a:srgbClr val="1A3868"/>
              </a:solidFill>
              <a:latin typeface="Times New Roman" pitchFamily="18" charset="0"/>
              <a:cs typeface="Times New Roman" pitchFamily="18" charset="0"/>
            </a:endParaRPr>
          </a:p>
          <a:p>
            <a:pPr marL="266700" indent="-266700" fontAlgn="base">
              <a:lnSpc>
                <a:spcPct val="120000"/>
              </a:lnSpc>
              <a:spcBef>
                <a:spcPts val="400"/>
              </a:spcBef>
              <a:spcAft>
                <a:spcPct val="0"/>
              </a:spcAft>
              <a:buFontTx/>
              <a:buChar char="•"/>
              <a:defRPr/>
            </a:pPr>
            <a:r>
              <a:rPr lang="zh-CN" altLang="en-US" sz="2000" dirty="0" smtClean="0">
                <a:solidFill>
                  <a:srgbClr val="1A3868"/>
                </a:solidFill>
                <a:latin typeface="Times New Roman" pitchFamily="18" charset="0"/>
                <a:cs typeface="Times New Roman" pitchFamily="18" charset="0"/>
              </a:rPr>
              <a:t>超时</a:t>
            </a:r>
            <a:endParaRPr lang="en-US" altLang="zh-CN" sz="2000" dirty="0" smtClean="0">
              <a:solidFill>
                <a:srgbClr val="1A3868"/>
              </a:solidFill>
              <a:latin typeface="Times New Roman" pitchFamily="18" charset="0"/>
              <a:cs typeface="Times New Roman" pitchFamily="18" charset="0"/>
            </a:endParaRPr>
          </a:p>
          <a:p>
            <a:pPr marL="542925" lvl="1" indent="-276225" fontAlgn="base">
              <a:lnSpc>
                <a:spcPct val="120000"/>
              </a:lnSpc>
              <a:spcBef>
                <a:spcPts val="400"/>
              </a:spcBef>
              <a:spcAft>
                <a:spcPct val="0"/>
              </a:spcAft>
              <a:buFont typeface="Times New Roman" pitchFamily="18" charset="0"/>
              <a:buChar char="−"/>
              <a:defRPr/>
            </a:pPr>
            <a:r>
              <a:rPr lang="zh-CN" altLang="en-US" sz="2000" dirty="0" smtClean="0">
                <a:solidFill>
                  <a:srgbClr val="1A3868"/>
                </a:solidFill>
                <a:latin typeface="Times New Roman" pitchFamily="18" charset="0"/>
                <a:cs typeface="Times New Roman" pitchFamily="18" charset="0"/>
              </a:rPr>
              <a:t>生存时间</a:t>
            </a:r>
            <a:r>
              <a:rPr lang="en-US" altLang="zh-CN" sz="2000" dirty="0" smtClean="0">
                <a:solidFill>
                  <a:srgbClr val="1A3868"/>
                </a:solidFill>
                <a:latin typeface="Times New Roman" pitchFamily="18" charset="0"/>
                <a:cs typeface="Times New Roman" pitchFamily="18" charset="0"/>
              </a:rPr>
              <a:t>TTL</a:t>
            </a:r>
            <a:r>
              <a:rPr lang="zh-CN" altLang="en-US" sz="2000" dirty="0" smtClean="0">
                <a:solidFill>
                  <a:srgbClr val="1A3868"/>
                </a:solidFill>
                <a:latin typeface="Times New Roman" pitchFamily="18" charset="0"/>
                <a:cs typeface="Times New Roman" pitchFamily="18" charset="0"/>
              </a:rPr>
              <a:t>字段减为</a:t>
            </a:r>
            <a:r>
              <a:rPr lang="en-US" altLang="zh-CN" sz="2000" dirty="0" smtClean="0">
                <a:solidFill>
                  <a:srgbClr val="1A3868"/>
                </a:solidFill>
                <a:latin typeface="Times New Roman" pitchFamily="18" charset="0"/>
                <a:cs typeface="Times New Roman" pitchFamily="18" charset="0"/>
              </a:rPr>
              <a:t>0</a:t>
            </a:r>
            <a:r>
              <a:rPr lang="zh-CN" altLang="en-US" sz="2000" dirty="0" smtClean="0">
                <a:solidFill>
                  <a:srgbClr val="1A3868"/>
                </a:solidFill>
                <a:latin typeface="Times New Roman" pitchFamily="18" charset="0"/>
                <a:cs typeface="Times New Roman" pitchFamily="18" charset="0"/>
              </a:rPr>
              <a:t>或者出现死锁。</a:t>
            </a:r>
            <a:endParaRPr lang="en-US" altLang="zh-CN" sz="2000" dirty="0" smtClean="0">
              <a:solidFill>
                <a:srgbClr val="1A3868"/>
              </a:solidFill>
              <a:latin typeface="Times New Roman" pitchFamily="18" charset="0"/>
              <a:cs typeface="Times New Roman" pitchFamily="18" charset="0"/>
            </a:endParaRPr>
          </a:p>
          <a:p>
            <a:pPr marL="266700" indent="-266700" fontAlgn="base">
              <a:lnSpc>
                <a:spcPct val="120000"/>
              </a:lnSpc>
              <a:spcBef>
                <a:spcPts val="400"/>
              </a:spcBef>
              <a:spcAft>
                <a:spcPct val="0"/>
              </a:spcAft>
              <a:buFontTx/>
              <a:buChar char="•"/>
              <a:defRPr/>
            </a:pPr>
            <a:r>
              <a:rPr lang="zh-CN" altLang="en-US" sz="2000" dirty="0" smtClean="0">
                <a:solidFill>
                  <a:srgbClr val="1A3868"/>
                </a:solidFill>
                <a:latin typeface="Times New Roman" pitchFamily="18" charset="0"/>
                <a:cs typeface="Times New Roman" pitchFamily="18" charset="0"/>
              </a:rPr>
              <a:t>改变路由</a:t>
            </a:r>
            <a:endParaRPr lang="en-US" altLang="zh-CN" sz="2000" dirty="0" smtClean="0">
              <a:solidFill>
                <a:srgbClr val="1A3868"/>
              </a:solidFill>
              <a:latin typeface="Times New Roman" pitchFamily="18" charset="0"/>
              <a:cs typeface="Times New Roman" pitchFamily="18" charset="0"/>
            </a:endParaRPr>
          </a:p>
          <a:p>
            <a:pPr marL="266700" indent="-266700" fontAlgn="base">
              <a:lnSpc>
                <a:spcPct val="120000"/>
              </a:lnSpc>
              <a:spcBef>
                <a:spcPts val="400"/>
              </a:spcBef>
              <a:spcAft>
                <a:spcPct val="0"/>
              </a:spcAft>
              <a:buFontTx/>
              <a:buChar char="•"/>
              <a:defRPr/>
            </a:pPr>
            <a:r>
              <a:rPr lang="zh-CN" altLang="en-US" sz="2000" dirty="0" smtClean="0">
                <a:solidFill>
                  <a:srgbClr val="1A3868"/>
                </a:solidFill>
                <a:latin typeface="Times New Roman" pitchFamily="18" charset="0"/>
                <a:cs typeface="Times New Roman" pitchFamily="18" charset="0"/>
              </a:rPr>
              <a:t>参数出错</a:t>
            </a:r>
            <a:endParaRPr lang="en-US" altLang="zh-CN" sz="2000" dirty="0" smtClean="0">
              <a:solidFill>
                <a:srgbClr val="1A3868"/>
              </a:solidFill>
              <a:latin typeface="Times New Roman" pitchFamily="18" charset="0"/>
              <a:cs typeface="Times New Roman" pitchFamily="18" charset="0"/>
            </a:endParaRPr>
          </a:p>
          <a:p>
            <a:pPr marL="342900" marR="0" lvl="0" indent="-342900" algn="l" defTabSz="914400" rtl="0" eaLnBrk="1" fontAlgn="base" latinLnBrk="0" hangingPunct="1">
              <a:lnSpc>
                <a:spcPct val="120000"/>
              </a:lnSpc>
              <a:spcBef>
                <a:spcPts val="400"/>
              </a:spcBef>
              <a:spcAft>
                <a:spcPct val="0"/>
              </a:spcAft>
              <a:buClrTx/>
              <a:buSzTx/>
              <a:buFontTx/>
              <a:buNone/>
              <a:tabLst/>
              <a:defRPr/>
            </a:pPr>
            <a:endParaRPr kumimoji="0" lang="en-US" altLang="zh-CN" sz="2800" b="0" i="0" u="none" strike="noStrike" kern="0" cap="none" spc="0" normalizeH="0" baseline="0" noProof="0" dirty="0" smtClean="0">
              <a:ln>
                <a:noFill/>
              </a:ln>
              <a:solidFill>
                <a:srgbClr val="267326"/>
              </a:solidFill>
              <a:effectLst/>
              <a:uLnTx/>
              <a:uFillTx/>
              <a:latin typeface="+mn-lt"/>
              <a:ea typeface="+mn-ea"/>
              <a:cs typeface="+mn-cs"/>
            </a:endParaRPr>
          </a:p>
          <a:p>
            <a:pPr marL="342900" marR="0" lvl="0" indent="-342900" algn="l" defTabSz="914400" rtl="0" eaLnBrk="1" fontAlgn="base" latinLnBrk="0" hangingPunct="1">
              <a:lnSpc>
                <a:spcPct val="120000"/>
              </a:lnSpc>
              <a:spcBef>
                <a:spcPts val="400"/>
              </a:spcBef>
              <a:spcAft>
                <a:spcPct val="0"/>
              </a:spcAft>
              <a:buClrTx/>
              <a:buSzTx/>
              <a:buFontTx/>
              <a:buNone/>
              <a:tabLst/>
              <a:defRPr/>
            </a:pPr>
            <a:endParaRPr kumimoji="0" lang="zh-CN" altLang="en-US" sz="2800" b="0" i="0" u="none" strike="noStrike" kern="0" cap="none" spc="0" normalizeH="0" baseline="0" noProof="0" dirty="0" smtClean="0">
              <a:ln>
                <a:noFill/>
              </a:ln>
              <a:solidFill>
                <a:srgbClr val="267326"/>
              </a:solidFill>
              <a:effectLst/>
              <a:uLnTx/>
              <a:uFillTx/>
              <a:latin typeface="+mn-lt"/>
              <a:ea typeface="+mn-ea"/>
              <a:cs typeface="+mn-cs"/>
            </a:endParaRPr>
          </a:p>
          <a:p>
            <a:pPr marL="342900" marR="0" lvl="0" indent="-342900" algn="l" defTabSz="914400" rtl="0" eaLnBrk="1" fontAlgn="base" latinLnBrk="0" hangingPunct="1">
              <a:lnSpc>
                <a:spcPct val="120000"/>
              </a:lnSpc>
              <a:spcBef>
                <a:spcPts val="400"/>
              </a:spcBef>
              <a:spcAft>
                <a:spcPct val="0"/>
              </a:spcAft>
              <a:buClrTx/>
              <a:buSzTx/>
              <a:buFontTx/>
              <a:buNone/>
              <a:tabLst/>
              <a:defRPr/>
            </a:pPr>
            <a:endParaRPr kumimoji="0" lang="zh-CN" altLang="en-US" sz="2800" b="1" i="0" u="sng" strike="noStrike" kern="0" cap="none" spc="0" normalizeH="0" baseline="0" noProof="0" dirty="0" smtClean="0">
              <a:ln>
                <a:noFill/>
              </a:ln>
              <a:solidFill>
                <a:srgbClr val="267326"/>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7158" y="707222"/>
            <a:ext cx="7772400" cy="721520"/>
          </a:xfrm>
        </p:spPr>
        <p:txBody>
          <a:bodyPr/>
          <a:lstStyle/>
          <a:p>
            <a:pPr>
              <a:defRPr/>
            </a:pPr>
            <a:r>
              <a:rPr lang="zh-CN" altLang="en-US" sz="2400" dirty="0" smtClean="0">
                <a:solidFill>
                  <a:srgbClr val="007D7A"/>
                </a:solidFill>
                <a:latin typeface="Times New Roman" pitchFamily="18" charset="0"/>
                <a:ea typeface="+mn-ea"/>
                <a:cs typeface="Times New Roman" pitchFamily="18" charset="0"/>
              </a:rPr>
              <a:t>路由重定向报文</a:t>
            </a:r>
            <a:endParaRPr lang="zh-CN" altLang="en-US" sz="2400" dirty="0">
              <a:solidFill>
                <a:srgbClr val="007D7A"/>
              </a:solidFill>
              <a:latin typeface="Times New Roman" pitchFamily="18" charset="0"/>
              <a:ea typeface="+mn-ea"/>
              <a:cs typeface="Times New Roman" pitchFamily="18" charset="0"/>
            </a:endParaRPr>
          </a:p>
        </p:txBody>
      </p:sp>
      <p:sp>
        <p:nvSpPr>
          <p:cNvPr id="3" name="内容占位符 2"/>
          <p:cNvSpPr>
            <a:spLocks noGrp="1"/>
          </p:cNvSpPr>
          <p:nvPr>
            <p:ph idx="1"/>
          </p:nvPr>
        </p:nvSpPr>
        <p:spPr>
          <a:xfrm>
            <a:off x="428596" y="1339469"/>
            <a:ext cx="6143668" cy="1232281"/>
          </a:xfrm>
        </p:spPr>
        <p:txBody>
          <a:bodyPr/>
          <a:lstStyle/>
          <a:p>
            <a:pPr marL="266700" indent="-266700">
              <a:lnSpc>
                <a:spcPct val="150000"/>
              </a:lnSpc>
              <a:defRPr/>
            </a:pPr>
            <a:r>
              <a:rPr lang="zh-CN" altLang="en-US" sz="2000" kern="1200" dirty="0" smtClean="0">
                <a:solidFill>
                  <a:srgbClr val="1A3868"/>
                </a:solidFill>
                <a:latin typeface="Times New Roman" pitchFamily="18" charset="0"/>
                <a:cs typeface="Times New Roman" pitchFamily="18" charset="0"/>
              </a:rPr>
              <a:t>更新主机路由表时向主机发送改变路由报文。</a:t>
            </a:r>
            <a:endParaRPr lang="en-US" altLang="zh-CN" sz="2000" kern="1200" dirty="0" smtClean="0">
              <a:solidFill>
                <a:srgbClr val="1A3868"/>
              </a:solidFill>
              <a:latin typeface="Times New Roman" pitchFamily="18" charset="0"/>
              <a:cs typeface="Times New Roman" pitchFamily="18" charset="0"/>
            </a:endParaRPr>
          </a:p>
          <a:p>
            <a:pPr marL="266700" indent="-266700">
              <a:lnSpc>
                <a:spcPct val="150000"/>
              </a:lnSpc>
              <a:defRPr/>
            </a:pPr>
            <a:r>
              <a:rPr lang="zh-CN" altLang="en-US" sz="2000" kern="1200" dirty="0" smtClean="0">
                <a:solidFill>
                  <a:srgbClr val="1A3868"/>
                </a:solidFill>
                <a:latin typeface="Times New Roman" pitchFamily="18" charset="0"/>
                <a:cs typeface="Times New Roman" pitchFamily="18" charset="0"/>
              </a:rPr>
              <a:t>改变路由的过程（</a:t>
            </a:r>
            <a:r>
              <a:rPr lang="en-US" altLang="zh-CN" sz="2000" kern="1200" dirty="0" smtClean="0">
                <a:solidFill>
                  <a:srgbClr val="1A3868"/>
                </a:solidFill>
                <a:latin typeface="Times New Roman" pitchFamily="18" charset="0"/>
                <a:cs typeface="Times New Roman" pitchFamily="18" charset="0"/>
              </a:rPr>
              <a:t>A</a:t>
            </a:r>
            <a:r>
              <a:rPr lang="zh-CN" altLang="en-US" sz="2000" kern="1200" dirty="0" smtClean="0">
                <a:solidFill>
                  <a:srgbClr val="1A3868"/>
                </a:solidFill>
                <a:latin typeface="Times New Roman" pitchFamily="18" charset="0"/>
                <a:cs typeface="Times New Roman" pitchFamily="18" charset="0"/>
              </a:rPr>
              <a:t>向</a:t>
            </a:r>
            <a:r>
              <a:rPr lang="en-US" altLang="zh-CN" sz="2000" kern="1200" dirty="0" smtClean="0">
                <a:solidFill>
                  <a:srgbClr val="1A3868"/>
                </a:solidFill>
                <a:latin typeface="Times New Roman" pitchFamily="18" charset="0"/>
                <a:cs typeface="Times New Roman" pitchFamily="18" charset="0"/>
              </a:rPr>
              <a:t>B</a:t>
            </a:r>
            <a:r>
              <a:rPr lang="zh-CN" altLang="en-US" sz="2000" kern="1200" dirty="0" smtClean="0">
                <a:solidFill>
                  <a:srgbClr val="1A3868"/>
                </a:solidFill>
                <a:latin typeface="Times New Roman" pitchFamily="18" charset="0"/>
                <a:cs typeface="Times New Roman" pitchFamily="18" charset="0"/>
              </a:rPr>
              <a:t>发送分组）。</a:t>
            </a:r>
            <a:endParaRPr lang="en-US" altLang="zh-CN" sz="2000" kern="1200" dirty="0" smtClean="0">
              <a:solidFill>
                <a:srgbClr val="1A3868"/>
              </a:solidFill>
              <a:latin typeface="Times New Roman" pitchFamily="18" charset="0"/>
              <a:cs typeface="Times New Roman" pitchFamily="18" charset="0"/>
            </a:endParaRPr>
          </a:p>
          <a:p>
            <a:pPr>
              <a:buFontTx/>
              <a:buNone/>
              <a:defRPr/>
            </a:pPr>
            <a:endParaRPr lang="zh-CN" altLang="en-US" sz="2800" dirty="0" smtClean="0"/>
          </a:p>
          <a:p>
            <a:pPr>
              <a:buFontTx/>
              <a:buNone/>
              <a:defRPr/>
            </a:pPr>
            <a:endParaRPr lang="zh-CN" altLang="en-US" sz="2800" b="1" u="sng" dirty="0" smtClean="0"/>
          </a:p>
        </p:txBody>
      </p:sp>
      <p:pic>
        <p:nvPicPr>
          <p:cNvPr id="143365" name="Picture 2"/>
          <p:cNvPicPr>
            <a:picLocks noChangeAspect="1" noChangeArrowheads="1"/>
          </p:cNvPicPr>
          <p:nvPr/>
        </p:nvPicPr>
        <p:blipFill>
          <a:blip r:embed="rId3" cstate="print"/>
          <a:srcRect/>
          <a:stretch>
            <a:fillRect/>
          </a:stretch>
        </p:blipFill>
        <p:spPr bwMode="auto">
          <a:xfrm>
            <a:off x="357192" y="2500312"/>
            <a:ext cx="5777308" cy="13573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71472" y="1232288"/>
            <a:ext cx="5572164" cy="3429024"/>
          </a:xfrm>
        </p:spPr>
        <p:txBody>
          <a:bodyPr/>
          <a:lstStyle/>
          <a:p>
            <a:pPr marL="266700" indent="-266700">
              <a:lnSpc>
                <a:spcPct val="120000"/>
              </a:lnSpc>
              <a:spcBef>
                <a:spcPts val="400"/>
              </a:spcBef>
              <a:defRPr/>
            </a:pPr>
            <a:r>
              <a:rPr lang="zh-CN" altLang="en-US" sz="2000" kern="1200" dirty="0" smtClean="0">
                <a:solidFill>
                  <a:srgbClr val="1A3868"/>
                </a:solidFill>
                <a:latin typeface="Times New Roman" pitchFamily="18" charset="0"/>
                <a:cs typeface="Times New Roman" pitchFamily="18" charset="0"/>
              </a:rPr>
              <a:t>回送请求和应答</a:t>
            </a:r>
            <a:endParaRPr lang="en-US" altLang="zh-CN" sz="2000" kern="1200" dirty="0" smtClean="0">
              <a:solidFill>
                <a:srgbClr val="1A3868"/>
              </a:solidFill>
              <a:latin typeface="Times New Roman" pitchFamily="18" charset="0"/>
              <a:cs typeface="Times New Roman" pitchFamily="18" charset="0"/>
            </a:endParaRPr>
          </a:p>
          <a:p>
            <a:pPr marL="542925" lvl="1" indent="-276225">
              <a:lnSpc>
                <a:spcPct val="120000"/>
              </a:lnSpc>
              <a:spcBef>
                <a:spcPts val="400"/>
              </a:spcBef>
              <a:buFont typeface="Times New Roman" pitchFamily="18" charset="0"/>
              <a:buChar char="−"/>
              <a:defRPr/>
            </a:pPr>
            <a:r>
              <a:rPr lang="zh-CN" altLang="en-US" kern="1200" dirty="0" smtClean="0">
                <a:solidFill>
                  <a:srgbClr val="1A3868"/>
                </a:solidFill>
                <a:latin typeface="Times New Roman" pitchFamily="18" charset="0"/>
                <a:cs typeface="Times New Roman" pitchFamily="18" charset="0"/>
              </a:rPr>
              <a:t>为测试目的主机或路由器是否能到达。</a:t>
            </a:r>
            <a:endParaRPr lang="en-US" altLang="zh-CN" kern="1200" dirty="0" smtClean="0">
              <a:solidFill>
                <a:srgbClr val="1A3868"/>
              </a:solidFill>
              <a:latin typeface="Times New Roman" pitchFamily="18" charset="0"/>
              <a:cs typeface="Times New Roman" pitchFamily="18" charset="0"/>
            </a:endParaRPr>
          </a:p>
          <a:p>
            <a:pPr marL="266700" indent="-266700">
              <a:lnSpc>
                <a:spcPct val="120000"/>
              </a:lnSpc>
              <a:spcBef>
                <a:spcPts val="400"/>
              </a:spcBef>
              <a:defRPr/>
            </a:pPr>
            <a:r>
              <a:rPr lang="zh-CN" altLang="en-US" sz="2000" kern="1200" dirty="0" smtClean="0">
                <a:solidFill>
                  <a:srgbClr val="1A3868"/>
                </a:solidFill>
                <a:latin typeface="Times New Roman" pitchFamily="18" charset="0"/>
                <a:cs typeface="Times New Roman" pitchFamily="18" charset="0"/>
              </a:rPr>
              <a:t>时间戳请求和应答</a:t>
            </a:r>
            <a:endParaRPr lang="en-US" altLang="zh-CN" sz="2000" kern="1200" dirty="0" smtClean="0">
              <a:solidFill>
                <a:srgbClr val="1A3868"/>
              </a:solidFill>
              <a:latin typeface="Times New Roman" pitchFamily="18" charset="0"/>
              <a:cs typeface="Times New Roman" pitchFamily="18" charset="0"/>
            </a:endParaRPr>
          </a:p>
          <a:p>
            <a:pPr marL="542925" lvl="1" indent="-276225">
              <a:lnSpc>
                <a:spcPct val="120000"/>
              </a:lnSpc>
              <a:spcBef>
                <a:spcPts val="400"/>
              </a:spcBef>
              <a:buFont typeface="Times New Roman" pitchFamily="18" charset="0"/>
              <a:buChar char="−"/>
              <a:defRPr/>
            </a:pPr>
            <a:r>
              <a:rPr lang="zh-CN" altLang="en-US" kern="1200" dirty="0" smtClean="0">
                <a:solidFill>
                  <a:srgbClr val="1A3868"/>
                </a:solidFill>
                <a:latin typeface="Times New Roman" pitchFamily="18" charset="0"/>
                <a:cs typeface="Times New Roman" pitchFamily="18" charset="0"/>
              </a:rPr>
              <a:t>用来确定</a:t>
            </a:r>
            <a:r>
              <a:rPr lang="en-US" altLang="zh-CN" kern="1200" dirty="0" smtClean="0">
                <a:solidFill>
                  <a:srgbClr val="1A3868"/>
                </a:solidFill>
                <a:latin typeface="Times New Roman" pitchFamily="18" charset="0"/>
                <a:cs typeface="Times New Roman" pitchFamily="18" charset="0"/>
              </a:rPr>
              <a:t>IP</a:t>
            </a:r>
            <a:r>
              <a:rPr lang="zh-CN" altLang="en-US" kern="1200" dirty="0" smtClean="0">
                <a:solidFill>
                  <a:srgbClr val="1A3868"/>
                </a:solidFill>
                <a:latin typeface="Times New Roman" pitchFamily="18" charset="0"/>
                <a:cs typeface="Times New Roman" pitchFamily="18" charset="0"/>
              </a:rPr>
              <a:t>分组在两个机器之间往返所需时间或两个机器中时钟的同步。</a:t>
            </a:r>
            <a:endParaRPr lang="en-US" altLang="zh-CN" kern="1200" dirty="0" smtClean="0">
              <a:solidFill>
                <a:srgbClr val="1A3868"/>
              </a:solidFill>
              <a:latin typeface="Times New Roman" pitchFamily="18" charset="0"/>
              <a:cs typeface="Times New Roman" pitchFamily="18" charset="0"/>
            </a:endParaRPr>
          </a:p>
          <a:p>
            <a:pPr marL="266700" indent="-266700">
              <a:lnSpc>
                <a:spcPct val="120000"/>
              </a:lnSpc>
              <a:spcBef>
                <a:spcPts val="400"/>
              </a:spcBef>
              <a:defRPr/>
            </a:pPr>
            <a:r>
              <a:rPr lang="zh-CN" altLang="en-US" sz="2000" kern="1200" dirty="0" smtClean="0">
                <a:solidFill>
                  <a:srgbClr val="1A3868"/>
                </a:solidFill>
                <a:latin typeface="Times New Roman" pitchFamily="18" charset="0"/>
                <a:cs typeface="Times New Roman" pitchFamily="18" charset="0"/>
              </a:rPr>
              <a:t>地址掩码请求和应答报文</a:t>
            </a:r>
            <a:endParaRPr lang="en-US" altLang="zh-CN" sz="2000" kern="1200" dirty="0" smtClean="0">
              <a:solidFill>
                <a:srgbClr val="1A3868"/>
              </a:solidFill>
              <a:latin typeface="Times New Roman" pitchFamily="18" charset="0"/>
              <a:cs typeface="Times New Roman" pitchFamily="18" charset="0"/>
            </a:endParaRPr>
          </a:p>
          <a:p>
            <a:pPr marL="266700" indent="-266700">
              <a:lnSpc>
                <a:spcPct val="120000"/>
              </a:lnSpc>
              <a:spcBef>
                <a:spcPts val="400"/>
              </a:spcBef>
              <a:defRPr/>
            </a:pPr>
            <a:r>
              <a:rPr lang="zh-CN" altLang="en-US" sz="2000" kern="1200" dirty="0" smtClean="0">
                <a:solidFill>
                  <a:srgbClr val="1A3868"/>
                </a:solidFill>
                <a:latin typeface="Times New Roman" pitchFamily="18" charset="0"/>
                <a:cs typeface="Times New Roman" pitchFamily="18" charset="0"/>
              </a:rPr>
              <a:t>路由器询问和通告</a:t>
            </a:r>
            <a:endParaRPr lang="en-US" altLang="zh-CN" sz="2000" kern="1200" dirty="0" smtClean="0">
              <a:solidFill>
                <a:srgbClr val="1A3868"/>
              </a:solidFill>
              <a:latin typeface="Times New Roman" pitchFamily="18" charset="0"/>
              <a:cs typeface="Times New Roman" pitchFamily="18" charset="0"/>
            </a:endParaRPr>
          </a:p>
          <a:p>
            <a:pPr marL="542925" lvl="1" indent="-276225">
              <a:defRPr/>
            </a:pPr>
            <a:r>
              <a:rPr lang="zh-CN" altLang="en-US" kern="1200" dirty="0" smtClean="0">
                <a:solidFill>
                  <a:srgbClr val="1A3868"/>
                </a:solidFill>
                <a:latin typeface="Times New Roman" pitchFamily="18" charset="0"/>
                <a:cs typeface="Times New Roman" pitchFamily="18" charset="0"/>
              </a:rPr>
              <a:t>获取本网络上的路由器</a:t>
            </a:r>
            <a:r>
              <a:rPr lang="en-US" altLang="zh-CN" kern="1200" dirty="0" smtClean="0">
                <a:solidFill>
                  <a:srgbClr val="1A3868"/>
                </a:solidFill>
                <a:latin typeface="Times New Roman" pitchFamily="18" charset="0"/>
                <a:cs typeface="Times New Roman" pitchFamily="18" charset="0"/>
              </a:rPr>
              <a:t>IP</a:t>
            </a:r>
            <a:r>
              <a:rPr lang="zh-CN" altLang="en-US" kern="1200" dirty="0" smtClean="0">
                <a:solidFill>
                  <a:srgbClr val="1A3868"/>
                </a:solidFill>
                <a:latin typeface="Times New Roman" pitchFamily="18" charset="0"/>
                <a:cs typeface="Times New Roman" pitchFamily="18" charset="0"/>
              </a:rPr>
              <a:t>地址和工作状态。</a:t>
            </a:r>
            <a:endParaRPr lang="en-US" altLang="zh-CN" kern="1200" dirty="0" smtClean="0">
              <a:solidFill>
                <a:srgbClr val="1A3868"/>
              </a:solidFill>
              <a:latin typeface="Times New Roman" pitchFamily="18" charset="0"/>
              <a:cs typeface="Times New Roman" pitchFamily="18" charset="0"/>
            </a:endParaRPr>
          </a:p>
          <a:p>
            <a:pPr>
              <a:buFontTx/>
              <a:buNone/>
              <a:defRPr/>
            </a:pPr>
            <a:endParaRPr lang="en-US" altLang="zh-CN" sz="2800" dirty="0" smtClean="0"/>
          </a:p>
          <a:p>
            <a:pPr>
              <a:buFontTx/>
              <a:buNone/>
              <a:defRPr/>
            </a:pPr>
            <a:endParaRPr lang="zh-CN" altLang="en-US" sz="2800" dirty="0" smtClean="0"/>
          </a:p>
          <a:p>
            <a:pPr>
              <a:buFontTx/>
              <a:buNone/>
              <a:defRPr/>
            </a:pPr>
            <a:endParaRPr lang="zh-CN" altLang="en-US" sz="2800" b="1" u="sng" dirty="0" smtClean="0"/>
          </a:p>
        </p:txBody>
      </p:sp>
      <p:sp>
        <p:nvSpPr>
          <p:cNvPr id="5" name="标题 1"/>
          <p:cNvSpPr txBox="1">
            <a:spLocks/>
          </p:cNvSpPr>
          <p:nvPr/>
        </p:nvSpPr>
        <p:spPr bwMode="auto">
          <a:xfrm>
            <a:off x="500034" y="671503"/>
            <a:ext cx="7772400" cy="7215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0" cap="none" spc="0" normalizeH="0" baseline="0" noProof="0" smtClean="0">
                <a:ln>
                  <a:noFill/>
                </a:ln>
                <a:solidFill>
                  <a:srgbClr val="007D7A"/>
                </a:solidFill>
                <a:effectLst/>
                <a:uLnTx/>
                <a:uFillTx/>
                <a:latin typeface="Times New Roman" pitchFamily="18" charset="0"/>
                <a:ea typeface="+mn-ea"/>
                <a:cs typeface="Times New Roman" pitchFamily="18" charset="0"/>
              </a:rPr>
              <a:t> ICMP</a:t>
            </a:r>
            <a:r>
              <a:rPr kumimoji="0" lang="zh-CN" altLang="en-US" sz="2400" b="1" i="0" u="none" strike="noStrike" kern="0" cap="none" spc="0" normalizeH="0" baseline="0" noProof="0" smtClean="0">
                <a:ln>
                  <a:noFill/>
                </a:ln>
                <a:solidFill>
                  <a:srgbClr val="007D7A"/>
                </a:solidFill>
                <a:effectLst/>
                <a:uLnTx/>
                <a:uFillTx/>
                <a:latin typeface="Times New Roman" pitchFamily="18" charset="0"/>
                <a:ea typeface="+mn-ea"/>
                <a:cs typeface="Times New Roman" pitchFamily="18" charset="0"/>
              </a:rPr>
              <a:t>查询报文</a:t>
            </a:r>
            <a:endParaRPr kumimoji="0" lang="zh-CN" altLang="en-US" sz="2400" b="1" i="0" u="none" strike="noStrike" kern="0" cap="none" spc="0" normalizeH="0" baseline="0" noProof="0">
              <a:ln>
                <a:noFill/>
              </a:ln>
              <a:solidFill>
                <a:srgbClr val="007D7A"/>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707222"/>
            <a:ext cx="7772400" cy="721520"/>
          </a:xfrm>
        </p:spPr>
        <p:txBody>
          <a:bodyPr/>
          <a:lstStyle/>
          <a:p>
            <a:pPr algn="l">
              <a:defRPr/>
            </a:pPr>
            <a:r>
              <a:rPr lang="zh-CN" altLang="en-US" sz="2400" dirty="0" smtClean="0">
                <a:solidFill>
                  <a:srgbClr val="007D7A"/>
                </a:solidFill>
                <a:latin typeface="Times New Roman" pitchFamily="18" charset="0"/>
                <a:ea typeface="+mn-ea"/>
                <a:cs typeface="Times New Roman" pitchFamily="18" charset="0"/>
              </a:rPr>
              <a:t>二、网络层</a:t>
            </a:r>
            <a:r>
              <a:rPr lang="en-US" altLang="en-US" sz="2400" dirty="0" err="1" smtClean="0">
                <a:solidFill>
                  <a:srgbClr val="007D7A"/>
                </a:solidFill>
                <a:latin typeface="Times New Roman" pitchFamily="18" charset="0"/>
                <a:ea typeface="+mn-ea"/>
                <a:cs typeface="Times New Roman" pitchFamily="18" charset="0"/>
              </a:rPr>
              <a:t>QoS</a:t>
            </a:r>
            <a:endParaRPr lang="zh-CN" altLang="en-US" sz="2400" dirty="0">
              <a:solidFill>
                <a:srgbClr val="007D7A"/>
              </a:solidFill>
              <a:latin typeface="Times New Roman" pitchFamily="18" charset="0"/>
              <a:ea typeface="+mn-ea"/>
              <a:cs typeface="Times New Roman" pitchFamily="18" charset="0"/>
            </a:endParaRPr>
          </a:p>
        </p:txBody>
      </p:sp>
      <p:sp>
        <p:nvSpPr>
          <p:cNvPr id="3" name="内容占位符 2"/>
          <p:cNvSpPr>
            <a:spLocks noGrp="1"/>
          </p:cNvSpPr>
          <p:nvPr>
            <p:ph idx="1"/>
          </p:nvPr>
        </p:nvSpPr>
        <p:spPr>
          <a:xfrm>
            <a:off x="428597" y="1428766"/>
            <a:ext cx="5572164" cy="3500438"/>
          </a:xfrm>
        </p:spPr>
        <p:txBody>
          <a:bodyPr>
            <a:noAutofit/>
          </a:bodyPr>
          <a:lstStyle/>
          <a:p>
            <a:pPr marL="266700" indent="-266700">
              <a:lnSpc>
                <a:spcPct val="110000"/>
              </a:lnSpc>
              <a:spcBef>
                <a:spcPts val="600"/>
              </a:spcBef>
              <a:spcAft>
                <a:spcPts val="0"/>
              </a:spcAft>
              <a:defRPr/>
            </a:pPr>
            <a:r>
              <a:rPr lang="en-US" altLang="zh-CN" sz="2000" kern="1200" dirty="0" err="1" smtClean="0">
                <a:solidFill>
                  <a:srgbClr val="1A3868"/>
                </a:solidFill>
                <a:latin typeface="Times New Roman" pitchFamily="18" charset="0"/>
                <a:cs typeface="Times New Roman" pitchFamily="18" charset="0"/>
              </a:rPr>
              <a:t>QoS</a:t>
            </a:r>
            <a:r>
              <a:rPr lang="zh-CN" altLang="en-US" sz="2000" kern="1200" dirty="0" smtClean="0">
                <a:solidFill>
                  <a:srgbClr val="1A3868"/>
                </a:solidFill>
                <a:latin typeface="Times New Roman" pitchFamily="18" charset="0"/>
                <a:cs typeface="Times New Roman" pitchFamily="18" charset="0"/>
              </a:rPr>
              <a:t>（</a:t>
            </a:r>
            <a:r>
              <a:rPr lang="en-US" altLang="zh-CN" sz="2000" kern="1200" dirty="0" smtClean="0">
                <a:solidFill>
                  <a:srgbClr val="1A3868"/>
                </a:solidFill>
                <a:latin typeface="Times New Roman" pitchFamily="18" charset="0"/>
                <a:cs typeface="Times New Roman" pitchFamily="18" charset="0"/>
              </a:rPr>
              <a:t>Quality of Service</a:t>
            </a:r>
            <a:r>
              <a:rPr lang="zh-CN" altLang="en-US" sz="2000" kern="1200" dirty="0" smtClean="0">
                <a:solidFill>
                  <a:srgbClr val="1A3868"/>
                </a:solidFill>
                <a:latin typeface="Times New Roman" pitchFamily="18" charset="0"/>
                <a:cs typeface="Times New Roman" pitchFamily="18" charset="0"/>
              </a:rPr>
              <a:t>）服务质量指一个网络利用各种基础技术为通信提供更好服务的能力。</a:t>
            </a:r>
            <a:endParaRPr lang="en-US" altLang="zh-CN" sz="2000" kern="1200" dirty="0" smtClean="0">
              <a:solidFill>
                <a:srgbClr val="1A3868"/>
              </a:solidFill>
              <a:latin typeface="Times New Roman" pitchFamily="18" charset="0"/>
              <a:cs typeface="Times New Roman" pitchFamily="18" charset="0"/>
            </a:endParaRPr>
          </a:p>
          <a:p>
            <a:pPr marL="266700" indent="-266700">
              <a:lnSpc>
                <a:spcPct val="110000"/>
              </a:lnSpc>
              <a:spcBef>
                <a:spcPts val="600"/>
              </a:spcBef>
              <a:spcAft>
                <a:spcPts val="0"/>
              </a:spcAft>
              <a:defRPr/>
            </a:pPr>
            <a:r>
              <a:rPr lang="zh-CN" altLang="en-US" sz="2000" kern="1200" dirty="0" smtClean="0">
                <a:solidFill>
                  <a:srgbClr val="1A3868"/>
                </a:solidFill>
                <a:latin typeface="Times New Roman" pitchFamily="18" charset="0"/>
                <a:cs typeface="Times New Roman" pitchFamily="18" charset="0"/>
              </a:rPr>
              <a:t>在网络层引入</a:t>
            </a:r>
            <a:r>
              <a:rPr lang="en-US" altLang="en-US" sz="2000" kern="1200" dirty="0" err="1" smtClean="0">
                <a:solidFill>
                  <a:srgbClr val="1A3868"/>
                </a:solidFill>
                <a:latin typeface="Times New Roman" pitchFamily="18" charset="0"/>
                <a:cs typeface="Times New Roman" pitchFamily="18" charset="0"/>
              </a:rPr>
              <a:t>QoS</a:t>
            </a:r>
            <a:r>
              <a:rPr lang="zh-CN" altLang="en-US" sz="2000" kern="1200" dirty="0" smtClean="0">
                <a:solidFill>
                  <a:srgbClr val="1A3868"/>
                </a:solidFill>
                <a:latin typeface="Times New Roman" pitchFamily="18" charset="0"/>
                <a:cs typeface="Times New Roman" pitchFamily="18" charset="0"/>
              </a:rPr>
              <a:t>保障机制的目的：通过协商为某种网络服务提供所需的网络资源，防止个别网络应用独占共享的网络资源；评价网络层</a:t>
            </a:r>
            <a:r>
              <a:rPr lang="en-US" altLang="en-US" sz="2000" kern="1200" dirty="0" err="1" smtClean="0">
                <a:solidFill>
                  <a:srgbClr val="1A3868"/>
                </a:solidFill>
                <a:latin typeface="Times New Roman" pitchFamily="18" charset="0"/>
                <a:cs typeface="Times New Roman" pitchFamily="18" charset="0"/>
              </a:rPr>
              <a:t>QoS</a:t>
            </a:r>
            <a:r>
              <a:rPr lang="zh-CN" altLang="en-US" sz="2000" kern="1200" dirty="0" smtClean="0">
                <a:solidFill>
                  <a:srgbClr val="1A3868"/>
                </a:solidFill>
                <a:latin typeface="Times New Roman" pitchFamily="18" charset="0"/>
                <a:cs typeface="Times New Roman" pitchFamily="18" charset="0"/>
              </a:rPr>
              <a:t>的参数主要是</a:t>
            </a:r>
            <a:r>
              <a:rPr lang="zh-CN" altLang="en-US" sz="2000" kern="1200" dirty="0" smtClean="0">
                <a:solidFill>
                  <a:srgbClr val="C00000"/>
                </a:solidFill>
                <a:latin typeface="Times New Roman" pitchFamily="18" charset="0"/>
                <a:cs typeface="Times New Roman" pitchFamily="18" charset="0"/>
              </a:rPr>
              <a:t>带宽</a:t>
            </a:r>
            <a:r>
              <a:rPr lang="zh-CN" altLang="en-US" sz="2000" kern="1200" dirty="0" smtClean="0">
                <a:solidFill>
                  <a:srgbClr val="1A3868"/>
                </a:solidFill>
                <a:latin typeface="Times New Roman" pitchFamily="18" charset="0"/>
                <a:cs typeface="Times New Roman" pitchFamily="18" charset="0"/>
              </a:rPr>
              <a:t>与</a:t>
            </a:r>
            <a:r>
              <a:rPr lang="zh-CN" altLang="en-US" sz="2000" kern="1200" dirty="0" smtClean="0">
                <a:solidFill>
                  <a:srgbClr val="C00000"/>
                </a:solidFill>
                <a:latin typeface="Times New Roman" pitchFamily="18" charset="0"/>
                <a:cs typeface="Times New Roman" pitchFamily="18" charset="0"/>
              </a:rPr>
              <a:t>传输</a:t>
            </a:r>
            <a:r>
              <a:rPr lang="zh-CN" altLang="en-US" sz="2000" kern="1200" dirty="0" smtClean="0">
                <a:solidFill>
                  <a:srgbClr val="C00000"/>
                </a:solidFill>
                <a:latin typeface="Times New Roman" pitchFamily="18" charset="0"/>
                <a:cs typeface="Times New Roman" pitchFamily="18" charset="0"/>
              </a:rPr>
              <a:t>延时。</a:t>
            </a:r>
            <a:endParaRPr lang="en-US" altLang="zh-CN" sz="2000" kern="1200" dirty="0" smtClean="0">
              <a:solidFill>
                <a:srgbClr val="1A3868"/>
              </a:solidFill>
              <a:latin typeface="Times New Roman" pitchFamily="18" charset="0"/>
              <a:cs typeface="Times New Roman" pitchFamily="18" charset="0"/>
            </a:endParaRPr>
          </a:p>
          <a:p>
            <a:pPr marL="266700" indent="-266700">
              <a:lnSpc>
                <a:spcPct val="110000"/>
              </a:lnSpc>
              <a:spcBef>
                <a:spcPts val="600"/>
              </a:spcBef>
              <a:spcAft>
                <a:spcPts val="0"/>
              </a:spcAft>
              <a:defRPr/>
            </a:pPr>
            <a:r>
              <a:rPr lang="en-US" altLang="en-US" sz="2000" kern="1200" dirty="0" err="1" smtClean="0">
                <a:solidFill>
                  <a:srgbClr val="1A3868"/>
                </a:solidFill>
                <a:latin typeface="Times New Roman" pitchFamily="18" charset="0"/>
                <a:cs typeface="Times New Roman" pitchFamily="18" charset="0"/>
              </a:rPr>
              <a:t>QoS</a:t>
            </a:r>
            <a:r>
              <a:rPr lang="zh-CN" altLang="en-US" sz="2000" kern="1200" dirty="0" smtClean="0">
                <a:solidFill>
                  <a:srgbClr val="1A3868"/>
                </a:solidFill>
                <a:latin typeface="Times New Roman" pitchFamily="18" charset="0"/>
                <a:cs typeface="Times New Roman" pitchFamily="18" charset="0"/>
              </a:rPr>
              <a:t>保障机制实际上是一种</a:t>
            </a:r>
            <a:r>
              <a:rPr lang="zh-CN" altLang="en-US" sz="2000" kern="1200" dirty="0" smtClean="0">
                <a:solidFill>
                  <a:srgbClr val="C00000"/>
                </a:solidFill>
                <a:latin typeface="Times New Roman" pitchFamily="18" charset="0"/>
                <a:cs typeface="Times New Roman" pitchFamily="18" charset="0"/>
              </a:rPr>
              <a:t>网络资源分配机制</a:t>
            </a:r>
            <a:r>
              <a:rPr lang="zh-CN" altLang="en-US" sz="2000" kern="1200" dirty="0" smtClean="0">
                <a:solidFill>
                  <a:srgbClr val="1A3868"/>
                </a:solidFill>
                <a:latin typeface="Times New Roman" pitchFamily="18" charset="0"/>
                <a:cs typeface="Times New Roman" pitchFamily="18" charset="0"/>
              </a:rPr>
              <a:t>。保证</a:t>
            </a:r>
            <a:r>
              <a:rPr lang="en-US" altLang="en-US" sz="2000" kern="1200" dirty="0" smtClean="0">
                <a:solidFill>
                  <a:srgbClr val="1A3868"/>
                </a:solidFill>
                <a:latin typeface="Times New Roman" pitchFamily="18" charset="0"/>
                <a:cs typeface="Times New Roman" pitchFamily="18" charset="0"/>
              </a:rPr>
              <a:t>IP</a:t>
            </a:r>
            <a:r>
              <a:rPr lang="zh-CN" altLang="en-US" sz="2000" kern="1200" dirty="0" smtClean="0">
                <a:solidFill>
                  <a:srgbClr val="1A3868"/>
                </a:solidFill>
                <a:latin typeface="Times New Roman" pitchFamily="18" charset="0"/>
                <a:cs typeface="Times New Roman" pitchFamily="18" charset="0"/>
              </a:rPr>
              <a:t>网络的</a:t>
            </a:r>
            <a:r>
              <a:rPr lang="en-US" altLang="en-US" sz="2000" kern="1200" dirty="0" err="1" smtClean="0">
                <a:solidFill>
                  <a:srgbClr val="1A3868"/>
                </a:solidFill>
                <a:latin typeface="Times New Roman" pitchFamily="18" charset="0"/>
                <a:cs typeface="Times New Roman" pitchFamily="18" charset="0"/>
              </a:rPr>
              <a:t>QoS</a:t>
            </a:r>
            <a:r>
              <a:rPr lang="zh-CN" altLang="en-US" sz="2000" kern="1200" dirty="0" smtClean="0">
                <a:solidFill>
                  <a:srgbClr val="1A3868"/>
                </a:solidFill>
                <a:latin typeface="Times New Roman" pitchFamily="18" charset="0"/>
                <a:cs typeface="Times New Roman" pitchFamily="18" charset="0"/>
              </a:rPr>
              <a:t>的技术主要有：</a:t>
            </a:r>
            <a:r>
              <a:rPr lang="en-US" altLang="en-US" sz="2000" kern="1200" dirty="0" smtClean="0">
                <a:solidFill>
                  <a:srgbClr val="1A3868"/>
                </a:solidFill>
                <a:latin typeface="Times New Roman" pitchFamily="18" charset="0"/>
                <a:cs typeface="Times New Roman" pitchFamily="18" charset="0"/>
              </a:rPr>
              <a:t>RSVP</a:t>
            </a:r>
            <a:r>
              <a:rPr lang="zh-CN" altLang="en-US" sz="2000" kern="1200" dirty="0" smtClean="0">
                <a:solidFill>
                  <a:srgbClr val="1A3868"/>
                </a:solidFill>
                <a:latin typeface="Times New Roman" pitchFamily="18" charset="0"/>
                <a:cs typeface="Times New Roman" pitchFamily="18" charset="0"/>
              </a:rPr>
              <a:t>、</a:t>
            </a:r>
            <a:r>
              <a:rPr lang="en-US" altLang="en-US" sz="2000" kern="1200" dirty="0" err="1" smtClean="0">
                <a:solidFill>
                  <a:srgbClr val="1A3868"/>
                </a:solidFill>
                <a:latin typeface="Times New Roman" pitchFamily="18" charset="0"/>
                <a:cs typeface="Times New Roman" pitchFamily="18" charset="0"/>
              </a:rPr>
              <a:t>DiffServ</a:t>
            </a:r>
            <a:r>
              <a:rPr lang="zh-CN" altLang="en-US" sz="2000" kern="1200" dirty="0" smtClean="0">
                <a:solidFill>
                  <a:srgbClr val="1A3868"/>
                </a:solidFill>
                <a:latin typeface="Times New Roman" pitchFamily="18" charset="0"/>
                <a:cs typeface="Times New Roman" pitchFamily="18" charset="0"/>
              </a:rPr>
              <a:t>与</a:t>
            </a:r>
            <a:r>
              <a:rPr lang="en-US" altLang="en-US" sz="2000" kern="1200" dirty="0" smtClean="0">
                <a:solidFill>
                  <a:srgbClr val="1A3868"/>
                </a:solidFill>
                <a:latin typeface="Times New Roman" pitchFamily="18" charset="0"/>
                <a:cs typeface="Times New Roman" pitchFamily="18" charset="0"/>
              </a:rPr>
              <a:t>MPLS</a:t>
            </a:r>
            <a:r>
              <a:rPr lang="zh-CN" altLang="en-US" sz="2000" kern="1200" dirty="0" smtClean="0">
                <a:solidFill>
                  <a:srgbClr val="1A3868"/>
                </a:solidFill>
                <a:latin typeface="Times New Roman" pitchFamily="18" charset="0"/>
                <a:cs typeface="Times New Roman" pitchFamily="18" charset="0"/>
              </a:rPr>
              <a:t>。</a:t>
            </a:r>
            <a:endParaRPr lang="zh-CN" altLang="en-US" sz="2000" b="1" u="sng"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00047" y="725082"/>
            <a:ext cx="7772400" cy="721520"/>
          </a:xfrm>
        </p:spPr>
        <p:txBody>
          <a:bodyPr/>
          <a:lstStyle/>
          <a:p>
            <a:pPr>
              <a:defRPr/>
            </a:pPr>
            <a:r>
              <a:rPr lang="en-US" altLang="zh-CN" sz="2400" dirty="0" smtClean="0">
                <a:solidFill>
                  <a:srgbClr val="007D7A"/>
                </a:solidFill>
                <a:latin typeface="Times New Roman" pitchFamily="18" charset="0"/>
                <a:ea typeface="+mn-ea"/>
                <a:cs typeface="Times New Roman" pitchFamily="18" charset="0"/>
              </a:rPr>
              <a:t>1. </a:t>
            </a:r>
            <a:r>
              <a:rPr lang="zh-CN" altLang="en-US" sz="2400" dirty="0" smtClean="0">
                <a:solidFill>
                  <a:srgbClr val="007D7A"/>
                </a:solidFill>
                <a:latin typeface="Times New Roman" pitchFamily="18" charset="0"/>
                <a:ea typeface="+mn-ea"/>
                <a:cs typeface="Times New Roman" pitchFamily="18" charset="0"/>
              </a:rPr>
              <a:t>资源预留协议</a:t>
            </a:r>
            <a:r>
              <a:rPr lang="en-US" altLang="en-US" sz="2400" dirty="0" smtClean="0">
                <a:solidFill>
                  <a:srgbClr val="007D7A"/>
                </a:solidFill>
                <a:latin typeface="Times New Roman" pitchFamily="18" charset="0"/>
                <a:ea typeface="+mn-ea"/>
                <a:cs typeface="Times New Roman" pitchFamily="18" charset="0"/>
              </a:rPr>
              <a:t>RSVP</a:t>
            </a:r>
            <a:endParaRPr lang="zh-CN" altLang="en-US" sz="2400" dirty="0">
              <a:solidFill>
                <a:srgbClr val="007D7A"/>
              </a:solidFill>
              <a:latin typeface="Times New Roman" pitchFamily="18" charset="0"/>
              <a:ea typeface="+mn-ea"/>
              <a:cs typeface="Times New Roman" pitchFamily="18" charset="0"/>
            </a:endParaRPr>
          </a:p>
        </p:txBody>
      </p:sp>
      <p:sp>
        <p:nvSpPr>
          <p:cNvPr id="3" name="内容占位符 2"/>
          <p:cNvSpPr>
            <a:spLocks noGrp="1"/>
          </p:cNvSpPr>
          <p:nvPr>
            <p:ph idx="1"/>
          </p:nvPr>
        </p:nvSpPr>
        <p:spPr>
          <a:xfrm>
            <a:off x="428596" y="1357304"/>
            <a:ext cx="5643602" cy="2839661"/>
          </a:xfrm>
        </p:spPr>
        <p:txBody>
          <a:bodyPr/>
          <a:lstStyle/>
          <a:p>
            <a:pPr marL="266700" indent="-266700">
              <a:lnSpc>
                <a:spcPct val="120000"/>
              </a:lnSpc>
              <a:spcBef>
                <a:spcPts val="600"/>
              </a:spcBef>
              <a:spcAft>
                <a:spcPts val="600"/>
              </a:spcAft>
              <a:defRPr/>
            </a:pPr>
            <a:r>
              <a:rPr lang="en-US" altLang="zh-CN" sz="2000" kern="1200" dirty="0" smtClean="0">
                <a:solidFill>
                  <a:srgbClr val="1A3868"/>
                </a:solidFill>
                <a:latin typeface="Times New Roman" pitchFamily="18" charset="0"/>
                <a:cs typeface="Times New Roman" pitchFamily="18" charset="0"/>
              </a:rPr>
              <a:t>RSVP</a:t>
            </a:r>
            <a:r>
              <a:rPr lang="zh-CN" altLang="en-US" sz="2000" kern="1200" dirty="0" smtClean="0">
                <a:solidFill>
                  <a:srgbClr val="1A3868"/>
                </a:solidFill>
                <a:latin typeface="Times New Roman" pitchFamily="18" charset="0"/>
                <a:cs typeface="Times New Roman" pitchFamily="18" charset="0"/>
              </a:rPr>
              <a:t>（</a:t>
            </a:r>
            <a:r>
              <a:rPr lang="en-US" altLang="zh-CN" sz="2000" kern="1200" dirty="0" smtClean="0">
                <a:solidFill>
                  <a:srgbClr val="1A3868"/>
                </a:solidFill>
                <a:latin typeface="Times New Roman" pitchFamily="18" charset="0"/>
                <a:cs typeface="Times New Roman" pitchFamily="18" charset="0"/>
              </a:rPr>
              <a:t>Resource  </a:t>
            </a:r>
            <a:r>
              <a:rPr lang="en-US" altLang="zh-CN" sz="2000" kern="1200" dirty="0" err="1" smtClean="0">
                <a:solidFill>
                  <a:srgbClr val="1A3868"/>
                </a:solidFill>
                <a:latin typeface="Times New Roman" pitchFamily="18" charset="0"/>
                <a:cs typeface="Times New Roman" pitchFamily="18" charset="0"/>
              </a:rPr>
              <a:t>ReServation</a:t>
            </a:r>
            <a:r>
              <a:rPr lang="en-US" altLang="zh-CN" sz="2000" kern="1200" dirty="0" smtClean="0">
                <a:solidFill>
                  <a:srgbClr val="1A3868"/>
                </a:solidFill>
                <a:latin typeface="Times New Roman" pitchFamily="18" charset="0"/>
                <a:cs typeface="Times New Roman" pitchFamily="18" charset="0"/>
              </a:rPr>
              <a:t> Protocol</a:t>
            </a:r>
            <a:r>
              <a:rPr lang="zh-CN" altLang="en-US" sz="2000" kern="1200" dirty="0" smtClean="0">
                <a:solidFill>
                  <a:srgbClr val="1A3868"/>
                </a:solidFill>
                <a:latin typeface="Times New Roman" pitchFamily="18" charset="0"/>
                <a:cs typeface="Times New Roman" pitchFamily="18" charset="0"/>
              </a:rPr>
              <a:t>）的核心是为一个应用会话提供服务质量保证；资源预留意味着路由器知道需要为即将出现的会话</a:t>
            </a:r>
            <a:r>
              <a:rPr lang="zh-CN" altLang="en-US" sz="2000" kern="1200" dirty="0" smtClean="0">
                <a:solidFill>
                  <a:srgbClr val="C00000"/>
                </a:solidFill>
                <a:latin typeface="Times New Roman" pitchFamily="18" charset="0"/>
                <a:cs typeface="Times New Roman" pitchFamily="18" charset="0"/>
              </a:rPr>
              <a:t>预留</a:t>
            </a:r>
            <a:r>
              <a:rPr lang="zh-CN" altLang="en-US" sz="2000" kern="1200" dirty="0" smtClean="0">
                <a:solidFill>
                  <a:srgbClr val="1A3868"/>
                </a:solidFill>
                <a:latin typeface="Times New Roman" pitchFamily="18" charset="0"/>
                <a:cs typeface="Times New Roman" pitchFamily="18" charset="0"/>
              </a:rPr>
              <a:t>多少</a:t>
            </a:r>
            <a:r>
              <a:rPr lang="zh-CN" altLang="en-US" sz="2000" kern="1200" dirty="0" smtClean="0">
                <a:solidFill>
                  <a:srgbClr val="C00000"/>
                </a:solidFill>
                <a:latin typeface="Times New Roman" pitchFamily="18" charset="0"/>
                <a:cs typeface="Times New Roman" pitchFamily="18" charset="0"/>
              </a:rPr>
              <a:t>链路带宽和缓冲区。</a:t>
            </a:r>
            <a:endParaRPr lang="en-US" altLang="zh-CN" sz="2000" kern="1200" dirty="0" smtClean="0">
              <a:solidFill>
                <a:srgbClr val="1A3868"/>
              </a:solidFill>
              <a:latin typeface="Times New Roman" pitchFamily="18" charset="0"/>
              <a:cs typeface="Times New Roman" pitchFamily="18" charset="0"/>
            </a:endParaRPr>
          </a:p>
          <a:p>
            <a:pPr marL="266700" indent="-266700">
              <a:lnSpc>
                <a:spcPct val="120000"/>
              </a:lnSpc>
              <a:spcBef>
                <a:spcPts val="600"/>
              </a:spcBef>
              <a:spcAft>
                <a:spcPts val="600"/>
              </a:spcAft>
              <a:defRPr/>
            </a:pPr>
            <a:r>
              <a:rPr lang="zh-CN" altLang="en-US" sz="2000" kern="1200" dirty="0" smtClean="0">
                <a:solidFill>
                  <a:srgbClr val="1A3868"/>
                </a:solidFill>
                <a:latin typeface="Times New Roman" pitchFamily="18" charset="0"/>
                <a:cs typeface="Times New Roman" pitchFamily="18" charset="0"/>
              </a:rPr>
              <a:t>需要源结点和目的结点之间在会话之前建立一个连接，路径上的所有路由器都要预留需要的资源。</a:t>
            </a:r>
            <a:endParaRPr lang="en-US" altLang="zh-CN" sz="2000" kern="1200" dirty="0" smtClean="0">
              <a:solidFill>
                <a:srgbClr val="1A3868"/>
              </a:solidFill>
              <a:latin typeface="Times New Roman" pitchFamily="18" charset="0"/>
              <a:cs typeface="Times New Roman" pitchFamily="18" charset="0"/>
            </a:endParaRPr>
          </a:p>
          <a:p>
            <a:pPr>
              <a:lnSpc>
                <a:spcPct val="120000"/>
              </a:lnSpc>
              <a:spcBef>
                <a:spcPts val="600"/>
              </a:spcBef>
              <a:buFontTx/>
              <a:buNone/>
              <a:defRPr/>
            </a:pPr>
            <a:endParaRPr lang="zh-CN" altLang="en-US" sz="2800" dirty="0" smtClean="0"/>
          </a:p>
          <a:p>
            <a:pPr>
              <a:lnSpc>
                <a:spcPct val="120000"/>
              </a:lnSpc>
              <a:spcBef>
                <a:spcPts val="600"/>
              </a:spcBef>
              <a:buFontTx/>
              <a:buNone/>
              <a:defRPr/>
            </a:pPr>
            <a:endParaRPr lang="zh-CN" altLang="en-US" sz="2800" b="1" u="sng"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71500" y="707222"/>
            <a:ext cx="7772400" cy="721520"/>
          </a:xfrm>
        </p:spPr>
        <p:txBody>
          <a:bodyPr/>
          <a:lstStyle/>
          <a:p>
            <a:pPr algn="l">
              <a:defRPr/>
            </a:pPr>
            <a:r>
              <a:rPr lang="zh-CN" altLang="en-US" sz="2400" dirty="0" smtClean="0">
                <a:solidFill>
                  <a:srgbClr val="007D7A"/>
                </a:solidFill>
                <a:latin typeface="Times New Roman" pitchFamily="18" charset="0"/>
                <a:ea typeface="+mn-ea"/>
                <a:cs typeface="Times New Roman" pitchFamily="18" charset="0"/>
              </a:rPr>
              <a:t>端</a:t>
            </a:r>
            <a:r>
              <a:rPr lang="en-US" altLang="en-US" sz="2400" dirty="0" smtClean="0">
                <a:solidFill>
                  <a:srgbClr val="007D7A"/>
                </a:solidFill>
                <a:latin typeface="Times New Roman" pitchFamily="18" charset="0"/>
                <a:ea typeface="+mn-ea"/>
                <a:cs typeface="Times New Roman" pitchFamily="18" charset="0"/>
              </a:rPr>
              <a:t>-</a:t>
            </a:r>
            <a:r>
              <a:rPr lang="zh-CN" altLang="en-US" sz="2400" dirty="0" smtClean="0">
                <a:solidFill>
                  <a:srgbClr val="007D7A"/>
                </a:solidFill>
                <a:latin typeface="Times New Roman" pitchFamily="18" charset="0"/>
                <a:ea typeface="+mn-ea"/>
                <a:cs typeface="Times New Roman" pitchFamily="18" charset="0"/>
              </a:rPr>
              <a:t>端资源预留过程</a:t>
            </a:r>
            <a:endParaRPr lang="zh-CN" altLang="en-US" sz="2400" dirty="0">
              <a:solidFill>
                <a:srgbClr val="007D7A"/>
              </a:solidFill>
              <a:latin typeface="Times New Roman" pitchFamily="18" charset="0"/>
              <a:ea typeface="+mn-ea"/>
              <a:cs typeface="Times New Roman" pitchFamily="18" charset="0"/>
            </a:endParaRPr>
          </a:p>
        </p:txBody>
      </p:sp>
      <p:sp>
        <p:nvSpPr>
          <p:cNvPr id="16390" name="Rectangle 2"/>
          <p:cNvSpPr>
            <a:spLocks noChangeArrowheads="1"/>
          </p:cNvSpPr>
          <p:nvPr/>
        </p:nvSpPr>
        <p:spPr bwMode="auto">
          <a:xfrm>
            <a:off x="2" y="-138500"/>
            <a:ext cx="184731" cy="369332"/>
          </a:xfrm>
          <a:prstGeom prst="rect">
            <a:avLst/>
          </a:prstGeom>
          <a:noFill/>
          <a:ln w="9525">
            <a:noFill/>
            <a:miter lim="800000"/>
            <a:headEnd/>
            <a:tailEnd/>
          </a:ln>
        </p:spPr>
        <p:txBody>
          <a:bodyPr wrap="none" anchor="ctr">
            <a:spAutoFit/>
          </a:bodyPr>
          <a:lstStyle/>
          <a:p>
            <a:endParaRPr lang="zh-CN" altLang="en-US"/>
          </a:p>
        </p:txBody>
      </p:sp>
      <p:graphicFrame>
        <p:nvGraphicFramePr>
          <p:cNvPr id="16386" name="Object 1"/>
          <p:cNvGraphicFramePr>
            <a:graphicFrameLocks noChangeAspect="1"/>
          </p:cNvGraphicFramePr>
          <p:nvPr/>
        </p:nvGraphicFramePr>
        <p:xfrm>
          <a:off x="928662" y="3286130"/>
          <a:ext cx="4643470" cy="1725176"/>
        </p:xfrm>
        <a:graphic>
          <a:graphicData uri="http://schemas.openxmlformats.org/presentationml/2006/ole">
            <p:oleObj spid="_x0000_s1026" name="Visio" r:id="rId4" imgW="3919115" imgH="2585744" progId="Visio.Drawing.11">
              <p:embed/>
            </p:oleObj>
          </a:graphicData>
        </a:graphic>
      </p:graphicFrame>
      <p:sp>
        <p:nvSpPr>
          <p:cNvPr id="7" name="矩形 6"/>
          <p:cNvSpPr/>
          <p:nvPr/>
        </p:nvSpPr>
        <p:spPr>
          <a:xfrm>
            <a:off x="428596" y="1285866"/>
            <a:ext cx="5929354" cy="2294987"/>
          </a:xfrm>
          <a:prstGeom prst="rect">
            <a:avLst/>
          </a:prstGeom>
        </p:spPr>
        <p:txBody>
          <a:bodyPr wrap="square">
            <a:spAutoFit/>
          </a:bodyPr>
          <a:lstStyle/>
          <a:p>
            <a:pPr marL="261938" indent="-261938">
              <a:lnSpc>
                <a:spcPct val="110000"/>
              </a:lnSpc>
              <a:spcBef>
                <a:spcPts val="400"/>
              </a:spcBef>
              <a:buFont typeface="Arial" pitchFamily="34" charset="0"/>
              <a:buChar char="•"/>
            </a:pPr>
            <a:r>
              <a:rPr lang="en-US" altLang="zh-CN" sz="2000" dirty="0" smtClean="0">
                <a:solidFill>
                  <a:srgbClr val="1A3868"/>
                </a:solidFill>
                <a:latin typeface="Times New Roman" pitchFamily="18" charset="0"/>
                <a:cs typeface="Times New Roman" pitchFamily="18" charset="0"/>
              </a:rPr>
              <a:t>PATH</a:t>
            </a:r>
            <a:r>
              <a:rPr lang="zh-CN" altLang="en-US" sz="2000" dirty="0" smtClean="0">
                <a:solidFill>
                  <a:srgbClr val="1A3868"/>
                </a:solidFill>
                <a:latin typeface="Times New Roman" pitchFamily="18" charset="0"/>
                <a:cs typeface="Times New Roman" pitchFamily="18" charset="0"/>
              </a:rPr>
              <a:t>分组</a:t>
            </a:r>
            <a:endParaRPr lang="en-US" altLang="zh-CN" sz="2000" dirty="0" smtClean="0">
              <a:solidFill>
                <a:srgbClr val="1A3868"/>
              </a:solidFill>
              <a:latin typeface="Times New Roman" pitchFamily="18" charset="0"/>
              <a:cs typeface="Times New Roman" pitchFamily="18" charset="0"/>
            </a:endParaRPr>
          </a:p>
          <a:p>
            <a:pPr marL="542925" lvl="1" indent="-276225" fontAlgn="base">
              <a:lnSpc>
                <a:spcPct val="110000"/>
              </a:lnSpc>
              <a:spcBef>
                <a:spcPts val="400"/>
              </a:spcBef>
              <a:spcAft>
                <a:spcPct val="0"/>
              </a:spcAft>
              <a:buFont typeface="Times New Roman" pitchFamily="18" charset="0"/>
              <a:buChar char="−"/>
              <a:defRPr/>
            </a:pPr>
            <a:r>
              <a:rPr lang="zh-CN" altLang="en-US" sz="2000" dirty="0" smtClean="0">
                <a:solidFill>
                  <a:srgbClr val="1A3868"/>
                </a:solidFill>
                <a:latin typeface="Times New Roman" pitchFamily="18" charset="0"/>
                <a:cs typeface="Times New Roman" pitchFamily="18" charset="0"/>
              </a:rPr>
              <a:t>源端确定发送数据流需要的带宽、延迟等参数。</a:t>
            </a:r>
            <a:endParaRPr lang="en-US" altLang="zh-CN" sz="2000" dirty="0" smtClean="0">
              <a:solidFill>
                <a:srgbClr val="1A3868"/>
              </a:solidFill>
              <a:latin typeface="Times New Roman" pitchFamily="18" charset="0"/>
              <a:cs typeface="Times New Roman" pitchFamily="18" charset="0"/>
            </a:endParaRPr>
          </a:p>
          <a:p>
            <a:pPr marL="261938" lvl="1" indent="-261938" fontAlgn="base">
              <a:lnSpc>
                <a:spcPct val="110000"/>
              </a:lnSpc>
              <a:spcBef>
                <a:spcPts val="400"/>
              </a:spcBef>
              <a:spcAft>
                <a:spcPct val="0"/>
              </a:spcAft>
              <a:buFont typeface="Arial" pitchFamily="34" charset="0"/>
              <a:buChar char="•"/>
              <a:defRPr/>
            </a:pPr>
            <a:r>
              <a:rPr lang="en-US" altLang="zh-CN" sz="2000" dirty="0" smtClean="0">
                <a:solidFill>
                  <a:srgbClr val="1A3868"/>
                </a:solidFill>
                <a:latin typeface="Times New Roman" pitchFamily="18" charset="0"/>
                <a:cs typeface="Times New Roman" pitchFamily="18" charset="0"/>
              </a:rPr>
              <a:t>RSVP</a:t>
            </a:r>
            <a:r>
              <a:rPr lang="zh-CN" altLang="en-US" sz="2000" dirty="0" smtClean="0">
                <a:solidFill>
                  <a:srgbClr val="1A3868"/>
                </a:solidFill>
                <a:latin typeface="Times New Roman" pitchFamily="18" charset="0"/>
                <a:cs typeface="Times New Roman" pitchFamily="18" charset="0"/>
              </a:rPr>
              <a:t>分组</a:t>
            </a:r>
            <a:endParaRPr lang="en-US" altLang="zh-CN" sz="2000" dirty="0" smtClean="0">
              <a:solidFill>
                <a:srgbClr val="1A3868"/>
              </a:solidFill>
              <a:latin typeface="Times New Roman" pitchFamily="18" charset="0"/>
              <a:cs typeface="Times New Roman" pitchFamily="18" charset="0"/>
            </a:endParaRPr>
          </a:p>
          <a:p>
            <a:pPr marL="542925" lvl="1" indent="-276225" fontAlgn="base">
              <a:lnSpc>
                <a:spcPct val="110000"/>
              </a:lnSpc>
              <a:spcBef>
                <a:spcPts val="400"/>
              </a:spcBef>
              <a:spcAft>
                <a:spcPct val="0"/>
              </a:spcAft>
              <a:buFont typeface="Times New Roman" pitchFamily="18" charset="0"/>
              <a:buChar char="−"/>
              <a:defRPr/>
            </a:pPr>
            <a:r>
              <a:rPr lang="zh-CN" altLang="en-US" sz="2000" dirty="0" smtClean="0">
                <a:solidFill>
                  <a:srgbClr val="1A3868"/>
                </a:solidFill>
                <a:latin typeface="Times New Roman" pitchFamily="18" charset="0"/>
                <a:cs typeface="Times New Roman" pitchFamily="18" charset="0"/>
              </a:rPr>
              <a:t>接收端收到</a:t>
            </a:r>
            <a:r>
              <a:rPr lang="en-US" altLang="zh-CN" sz="2000" dirty="0" smtClean="0">
                <a:solidFill>
                  <a:srgbClr val="1A3868"/>
                </a:solidFill>
                <a:latin typeface="Times New Roman" pitchFamily="18" charset="0"/>
                <a:cs typeface="Times New Roman" pitchFamily="18" charset="0"/>
              </a:rPr>
              <a:t>PATH</a:t>
            </a:r>
            <a:r>
              <a:rPr lang="zh-CN" altLang="en-US" sz="2000" dirty="0" smtClean="0">
                <a:solidFill>
                  <a:srgbClr val="1A3868"/>
                </a:solidFill>
                <a:latin typeface="Times New Roman" pitchFamily="18" charset="0"/>
                <a:cs typeface="Times New Roman" pitchFamily="18" charset="0"/>
              </a:rPr>
              <a:t>分组后，沿着获取路径的相反方向发送</a:t>
            </a:r>
            <a:r>
              <a:rPr lang="en-US" altLang="zh-CN" sz="2000" dirty="0" smtClean="0">
                <a:solidFill>
                  <a:srgbClr val="1A3868"/>
                </a:solidFill>
                <a:latin typeface="Times New Roman" pitchFamily="18" charset="0"/>
                <a:cs typeface="Times New Roman" pitchFamily="18" charset="0"/>
              </a:rPr>
              <a:t>RSVP</a:t>
            </a:r>
            <a:r>
              <a:rPr lang="zh-CN" altLang="en-US" sz="2000" dirty="0" smtClean="0">
                <a:solidFill>
                  <a:srgbClr val="1A3868"/>
                </a:solidFill>
                <a:latin typeface="Times New Roman" pitchFamily="18" charset="0"/>
                <a:cs typeface="Times New Roman" pitchFamily="18" charset="0"/>
              </a:rPr>
              <a:t>分组。</a:t>
            </a:r>
            <a:endParaRPr lang="en-US" altLang="zh-CN" sz="2000" dirty="0" smtClean="0">
              <a:solidFill>
                <a:srgbClr val="1A3868"/>
              </a:solidFill>
              <a:latin typeface="Times New Roman" pitchFamily="18" charset="0"/>
              <a:cs typeface="Times New Roman" pitchFamily="18" charset="0"/>
            </a:endParaRPr>
          </a:p>
          <a:p>
            <a:pPr marL="449263" indent="-449263">
              <a:lnSpc>
                <a:spcPct val="110000"/>
              </a:lnSpc>
              <a:spcBef>
                <a:spcPts val="400"/>
              </a:spcBef>
              <a:buFont typeface="Arial" pitchFamily="34" charset="0"/>
              <a:buChar char="•"/>
            </a:pPr>
            <a:endParaRPr lang="zh-CN"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继续教育">
  <a:themeElements>
    <a:clrScheme name="16比9模版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16比9模版">
      <a:majorFont>
        <a:latin typeface="Constantia"/>
        <a:ea typeface="微软雅黑"/>
        <a:cs typeface=""/>
      </a:majorFont>
      <a:minorFont>
        <a:latin typeface="Constantia"/>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zh-CN" sz="2800" b="1" i="0" u="sng" strike="noStrike" cap="none" normalizeH="0" baseline="0" smtClean="0">
            <a:ln>
              <a:noFill/>
            </a:ln>
            <a:solidFill>
              <a:srgbClr val="000099"/>
            </a:solidFill>
            <a:effectLst/>
            <a:latin typeface="Times New Roman" pitchFamily="18" charset="0"/>
            <a:ea typeface="微软雅黑" pitchFamily="34" charset="-122"/>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zh-CN" sz="2800" b="1" i="0" u="sng" strike="noStrike" cap="none" normalizeH="0" baseline="0" smtClean="0">
            <a:ln>
              <a:noFill/>
            </a:ln>
            <a:solidFill>
              <a:srgbClr val="000099"/>
            </a:solidFill>
            <a:effectLst/>
            <a:latin typeface="Times New Roman" pitchFamily="18" charset="0"/>
            <a:ea typeface="微软雅黑" pitchFamily="34" charset="-122"/>
            <a:cs typeface="Times New Roman" pitchFamily="18" charset="0"/>
          </a:defRPr>
        </a:defPPr>
      </a:lstStyle>
    </a:lnDef>
  </a:objectDefaults>
  <a:extraClrSchemeLst>
    <a:extraClrScheme>
      <a:clrScheme name="16比9模版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6比9模版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6比9模版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6比9模版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6比9模版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6比9模版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6比9模版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继续教育</Template>
  <TotalTime>162</TotalTime>
  <Words>1494</Words>
  <Application>Microsoft Office PowerPoint</Application>
  <PresentationFormat>全屏显示(16:9)</PresentationFormat>
  <Paragraphs>87</Paragraphs>
  <Slides>13</Slides>
  <Notes>10</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13</vt:i4>
      </vt:variant>
    </vt:vector>
  </HeadingPairs>
  <TitlesOfParts>
    <vt:vector size="15" baseType="lpstr">
      <vt:lpstr>继续教育</vt:lpstr>
      <vt:lpstr>Visio</vt:lpstr>
      <vt:lpstr>计算机网络技术</vt:lpstr>
      <vt:lpstr>幻灯片 2</vt:lpstr>
      <vt:lpstr>一、互联网控制报文协议ICMP</vt:lpstr>
      <vt:lpstr> ICMP差错报文</vt:lpstr>
      <vt:lpstr>路由重定向报文</vt:lpstr>
      <vt:lpstr>幻灯片 6</vt:lpstr>
      <vt:lpstr>二、网络层QoS</vt:lpstr>
      <vt:lpstr>1. 资源预留协议RSVP</vt:lpstr>
      <vt:lpstr>端-端资源预留过程</vt:lpstr>
      <vt:lpstr>2. 区分服务DiffServ</vt:lpstr>
      <vt:lpstr>DiffServ网络结构</vt:lpstr>
      <vt:lpstr>区分服务标记字段与区分服务标记DSCP</vt:lpstr>
      <vt:lpstr>DiffServ的基本工作原理</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WYX</dc:creator>
  <cp:lastModifiedBy>微软用户</cp:lastModifiedBy>
  <cp:revision>20</cp:revision>
  <dcterms:created xsi:type="dcterms:W3CDTF">2014-05-16T23:12:18Z</dcterms:created>
  <dcterms:modified xsi:type="dcterms:W3CDTF">2014-05-28T01:14:15Z</dcterms:modified>
</cp:coreProperties>
</file>